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0" r:id="rId2"/>
  </p:sldMasterIdLst>
  <p:notesMasterIdLst>
    <p:notesMasterId r:id="rId35"/>
  </p:notesMasterIdLst>
  <p:sldIdLst>
    <p:sldId id="640" r:id="rId3"/>
    <p:sldId id="632" r:id="rId4"/>
    <p:sldId id="633" r:id="rId5"/>
    <p:sldId id="634" r:id="rId6"/>
    <p:sldId id="635" r:id="rId7"/>
    <p:sldId id="641" r:id="rId8"/>
    <p:sldId id="638" r:id="rId9"/>
    <p:sldId id="639" r:id="rId10"/>
    <p:sldId id="271" r:id="rId11"/>
    <p:sldId id="607" r:id="rId12"/>
    <p:sldId id="608" r:id="rId13"/>
    <p:sldId id="610" r:id="rId14"/>
    <p:sldId id="612" r:id="rId15"/>
    <p:sldId id="613" r:id="rId16"/>
    <p:sldId id="609" r:id="rId17"/>
    <p:sldId id="616" r:id="rId18"/>
    <p:sldId id="611" r:id="rId19"/>
    <p:sldId id="617" r:id="rId20"/>
    <p:sldId id="614" r:id="rId21"/>
    <p:sldId id="619" r:id="rId22"/>
    <p:sldId id="618" r:id="rId23"/>
    <p:sldId id="620" r:id="rId24"/>
    <p:sldId id="621" r:id="rId25"/>
    <p:sldId id="622" r:id="rId26"/>
    <p:sldId id="623" r:id="rId27"/>
    <p:sldId id="624" r:id="rId28"/>
    <p:sldId id="625" r:id="rId29"/>
    <p:sldId id="626" r:id="rId30"/>
    <p:sldId id="628" r:id="rId31"/>
    <p:sldId id="629" r:id="rId32"/>
    <p:sldId id="631" r:id="rId33"/>
    <p:sldId id="630" r:id="rId34"/>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93"/>
    <p:restoredTop sz="93469"/>
  </p:normalViewPr>
  <p:slideViewPr>
    <p:cSldViewPr snapToGrid="0">
      <p:cViewPr varScale="1">
        <p:scale>
          <a:sx n="119" d="100"/>
          <a:sy n="119" d="100"/>
        </p:scale>
        <p:origin x="46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B372B5-01EB-1948-AF4F-2B6F0A8F9BD5}" type="datetimeFigureOut">
              <a:rPr lang="es-AR" smtClean="0"/>
              <a:t>4/8/24</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EAC425-C1B7-F149-8CD1-394D77BB9C56}" type="slidenum">
              <a:rPr lang="es-AR" smtClean="0"/>
              <a:t>‹Nº›</a:t>
            </a:fld>
            <a:endParaRPr lang="es-AR"/>
          </a:p>
        </p:txBody>
      </p:sp>
    </p:spTree>
    <p:extLst>
      <p:ext uri="{BB962C8B-B14F-4D97-AF65-F5344CB8AC3E}">
        <p14:creationId xmlns:p14="http://schemas.microsoft.com/office/powerpoint/2010/main" val="700413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810DF0-72D0-614E-9BE1-34F27396A86F}" type="slidenum">
              <a:rPr kumimoji="0" lang="es-A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s-A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164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11</a:t>
            </a:fld>
            <a:endParaRPr lang="es-AR"/>
          </a:p>
        </p:txBody>
      </p:sp>
    </p:spTree>
    <p:extLst>
      <p:ext uri="{BB962C8B-B14F-4D97-AF65-F5344CB8AC3E}">
        <p14:creationId xmlns:p14="http://schemas.microsoft.com/office/powerpoint/2010/main" val="1207497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12</a:t>
            </a:fld>
            <a:endParaRPr lang="es-AR"/>
          </a:p>
        </p:txBody>
      </p:sp>
    </p:spTree>
    <p:extLst>
      <p:ext uri="{BB962C8B-B14F-4D97-AF65-F5344CB8AC3E}">
        <p14:creationId xmlns:p14="http://schemas.microsoft.com/office/powerpoint/2010/main" val="1135757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13</a:t>
            </a:fld>
            <a:endParaRPr lang="es-AR"/>
          </a:p>
        </p:txBody>
      </p:sp>
    </p:spTree>
    <p:extLst>
      <p:ext uri="{BB962C8B-B14F-4D97-AF65-F5344CB8AC3E}">
        <p14:creationId xmlns:p14="http://schemas.microsoft.com/office/powerpoint/2010/main" val="1042466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14</a:t>
            </a:fld>
            <a:endParaRPr lang="es-AR"/>
          </a:p>
        </p:txBody>
      </p:sp>
    </p:spTree>
    <p:extLst>
      <p:ext uri="{BB962C8B-B14F-4D97-AF65-F5344CB8AC3E}">
        <p14:creationId xmlns:p14="http://schemas.microsoft.com/office/powerpoint/2010/main" val="1251877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15</a:t>
            </a:fld>
            <a:endParaRPr lang="es-AR"/>
          </a:p>
        </p:txBody>
      </p:sp>
    </p:spTree>
    <p:extLst>
      <p:ext uri="{BB962C8B-B14F-4D97-AF65-F5344CB8AC3E}">
        <p14:creationId xmlns:p14="http://schemas.microsoft.com/office/powerpoint/2010/main" val="26546245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16</a:t>
            </a:fld>
            <a:endParaRPr lang="es-AR"/>
          </a:p>
        </p:txBody>
      </p:sp>
    </p:spTree>
    <p:extLst>
      <p:ext uri="{BB962C8B-B14F-4D97-AF65-F5344CB8AC3E}">
        <p14:creationId xmlns:p14="http://schemas.microsoft.com/office/powerpoint/2010/main" val="13029643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17</a:t>
            </a:fld>
            <a:endParaRPr lang="es-AR"/>
          </a:p>
        </p:txBody>
      </p:sp>
    </p:spTree>
    <p:extLst>
      <p:ext uri="{BB962C8B-B14F-4D97-AF65-F5344CB8AC3E}">
        <p14:creationId xmlns:p14="http://schemas.microsoft.com/office/powerpoint/2010/main" val="2451016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18</a:t>
            </a:fld>
            <a:endParaRPr lang="es-AR"/>
          </a:p>
        </p:txBody>
      </p:sp>
    </p:spTree>
    <p:extLst>
      <p:ext uri="{BB962C8B-B14F-4D97-AF65-F5344CB8AC3E}">
        <p14:creationId xmlns:p14="http://schemas.microsoft.com/office/powerpoint/2010/main" val="21304373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19</a:t>
            </a:fld>
            <a:endParaRPr lang="es-AR"/>
          </a:p>
        </p:txBody>
      </p:sp>
    </p:spTree>
    <p:extLst>
      <p:ext uri="{BB962C8B-B14F-4D97-AF65-F5344CB8AC3E}">
        <p14:creationId xmlns:p14="http://schemas.microsoft.com/office/powerpoint/2010/main" val="2047750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20</a:t>
            </a:fld>
            <a:endParaRPr lang="es-AR"/>
          </a:p>
        </p:txBody>
      </p:sp>
    </p:spTree>
    <p:extLst>
      <p:ext uri="{BB962C8B-B14F-4D97-AF65-F5344CB8AC3E}">
        <p14:creationId xmlns:p14="http://schemas.microsoft.com/office/powerpoint/2010/main" val="1044864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a:t>
            </a:fld>
            <a:endParaRPr lang="es-AR"/>
          </a:p>
        </p:txBody>
      </p:sp>
    </p:spTree>
    <p:extLst>
      <p:ext uri="{BB962C8B-B14F-4D97-AF65-F5344CB8AC3E}">
        <p14:creationId xmlns:p14="http://schemas.microsoft.com/office/powerpoint/2010/main" val="18337965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21</a:t>
            </a:fld>
            <a:endParaRPr lang="es-AR"/>
          </a:p>
        </p:txBody>
      </p:sp>
    </p:spTree>
    <p:extLst>
      <p:ext uri="{BB962C8B-B14F-4D97-AF65-F5344CB8AC3E}">
        <p14:creationId xmlns:p14="http://schemas.microsoft.com/office/powerpoint/2010/main" val="1396307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22</a:t>
            </a:fld>
            <a:endParaRPr lang="es-AR"/>
          </a:p>
        </p:txBody>
      </p:sp>
    </p:spTree>
    <p:extLst>
      <p:ext uri="{BB962C8B-B14F-4D97-AF65-F5344CB8AC3E}">
        <p14:creationId xmlns:p14="http://schemas.microsoft.com/office/powerpoint/2010/main" val="8576979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23</a:t>
            </a:fld>
            <a:endParaRPr lang="es-AR"/>
          </a:p>
        </p:txBody>
      </p:sp>
    </p:spTree>
    <p:extLst>
      <p:ext uri="{BB962C8B-B14F-4D97-AF65-F5344CB8AC3E}">
        <p14:creationId xmlns:p14="http://schemas.microsoft.com/office/powerpoint/2010/main" val="21088857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24</a:t>
            </a:fld>
            <a:endParaRPr lang="es-AR"/>
          </a:p>
        </p:txBody>
      </p:sp>
    </p:spTree>
    <p:extLst>
      <p:ext uri="{BB962C8B-B14F-4D97-AF65-F5344CB8AC3E}">
        <p14:creationId xmlns:p14="http://schemas.microsoft.com/office/powerpoint/2010/main" val="6887677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25</a:t>
            </a:fld>
            <a:endParaRPr lang="es-AR"/>
          </a:p>
        </p:txBody>
      </p:sp>
    </p:spTree>
    <p:extLst>
      <p:ext uri="{BB962C8B-B14F-4D97-AF65-F5344CB8AC3E}">
        <p14:creationId xmlns:p14="http://schemas.microsoft.com/office/powerpoint/2010/main" val="18427890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26</a:t>
            </a:fld>
            <a:endParaRPr lang="es-AR"/>
          </a:p>
        </p:txBody>
      </p:sp>
    </p:spTree>
    <p:extLst>
      <p:ext uri="{BB962C8B-B14F-4D97-AF65-F5344CB8AC3E}">
        <p14:creationId xmlns:p14="http://schemas.microsoft.com/office/powerpoint/2010/main" val="22191441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27</a:t>
            </a:fld>
            <a:endParaRPr lang="es-AR"/>
          </a:p>
        </p:txBody>
      </p:sp>
    </p:spTree>
    <p:extLst>
      <p:ext uri="{BB962C8B-B14F-4D97-AF65-F5344CB8AC3E}">
        <p14:creationId xmlns:p14="http://schemas.microsoft.com/office/powerpoint/2010/main" val="13663500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28</a:t>
            </a:fld>
            <a:endParaRPr lang="es-AR"/>
          </a:p>
        </p:txBody>
      </p:sp>
    </p:spTree>
    <p:extLst>
      <p:ext uri="{BB962C8B-B14F-4D97-AF65-F5344CB8AC3E}">
        <p14:creationId xmlns:p14="http://schemas.microsoft.com/office/powerpoint/2010/main" val="30812221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29</a:t>
            </a:fld>
            <a:endParaRPr lang="es-AR"/>
          </a:p>
        </p:txBody>
      </p:sp>
    </p:spTree>
    <p:extLst>
      <p:ext uri="{BB962C8B-B14F-4D97-AF65-F5344CB8AC3E}">
        <p14:creationId xmlns:p14="http://schemas.microsoft.com/office/powerpoint/2010/main" val="2863494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30</a:t>
            </a:fld>
            <a:endParaRPr lang="es-AR"/>
          </a:p>
        </p:txBody>
      </p:sp>
    </p:spTree>
    <p:extLst>
      <p:ext uri="{BB962C8B-B14F-4D97-AF65-F5344CB8AC3E}">
        <p14:creationId xmlns:p14="http://schemas.microsoft.com/office/powerpoint/2010/main" val="1789604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3</a:t>
            </a:fld>
            <a:endParaRPr lang="es-AR"/>
          </a:p>
        </p:txBody>
      </p:sp>
    </p:spTree>
    <p:extLst>
      <p:ext uri="{BB962C8B-B14F-4D97-AF65-F5344CB8AC3E}">
        <p14:creationId xmlns:p14="http://schemas.microsoft.com/office/powerpoint/2010/main" val="27377611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31</a:t>
            </a:fld>
            <a:endParaRPr lang="es-AR"/>
          </a:p>
        </p:txBody>
      </p:sp>
    </p:spTree>
    <p:extLst>
      <p:ext uri="{BB962C8B-B14F-4D97-AF65-F5344CB8AC3E}">
        <p14:creationId xmlns:p14="http://schemas.microsoft.com/office/powerpoint/2010/main" val="26707074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32</a:t>
            </a:fld>
            <a:endParaRPr lang="es-AR"/>
          </a:p>
        </p:txBody>
      </p:sp>
    </p:spTree>
    <p:extLst>
      <p:ext uri="{BB962C8B-B14F-4D97-AF65-F5344CB8AC3E}">
        <p14:creationId xmlns:p14="http://schemas.microsoft.com/office/powerpoint/2010/main" val="3325942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4</a:t>
            </a:fld>
            <a:endParaRPr lang="es-AR"/>
          </a:p>
        </p:txBody>
      </p:sp>
    </p:spTree>
    <p:extLst>
      <p:ext uri="{BB962C8B-B14F-4D97-AF65-F5344CB8AC3E}">
        <p14:creationId xmlns:p14="http://schemas.microsoft.com/office/powerpoint/2010/main" val="618167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5</a:t>
            </a:fld>
            <a:endParaRPr lang="es-AR"/>
          </a:p>
        </p:txBody>
      </p:sp>
    </p:spTree>
    <p:extLst>
      <p:ext uri="{BB962C8B-B14F-4D97-AF65-F5344CB8AC3E}">
        <p14:creationId xmlns:p14="http://schemas.microsoft.com/office/powerpoint/2010/main" val="254973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6</a:t>
            </a:fld>
            <a:endParaRPr lang="es-AR"/>
          </a:p>
        </p:txBody>
      </p:sp>
    </p:spTree>
    <p:extLst>
      <p:ext uri="{BB962C8B-B14F-4D97-AF65-F5344CB8AC3E}">
        <p14:creationId xmlns:p14="http://schemas.microsoft.com/office/powerpoint/2010/main" val="1108829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7</a:t>
            </a:fld>
            <a:endParaRPr lang="es-AR"/>
          </a:p>
        </p:txBody>
      </p:sp>
    </p:spTree>
    <p:extLst>
      <p:ext uri="{BB962C8B-B14F-4D97-AF65-F5344CB8AC3E}">
        <p14:creationId xmlns:p14="http://schemas.microsoft.com/office/powerpoint/2010/main" val="2140308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8</a:t>
            </a:fld>
            <a:endParaRPr lang="es-AR"/>
          </a:p>
        </p:txBody>
      </p:sp>
    </p:spTree>
    <p:extLst>
      <p:ext uri="{BB962C8B-B14F-4D97-AF65-F5344CB8AC3E}">
        <p14:creationId xmlns:p14="http://schemas.microsoft.com/office/powerpoint/2010/main" val="20698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10</a:t>
            </a:fld>
            <a:endParaRPr lang="es-AR"/>
          </a:p>
        </p:txBody>
      </p:sp>
    </p:spTree>
    <p:extLst>
      <p:ext uri="{BB962C8B-B14F-4D97-AF65-F5344CB8AC3E}">
        <p14:creationId xmlns:p14="http://schemas.microsoft.com/office/powerpoint/2010/main" val="1031788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sp>
        <p:nvSpPr>
          <p:cNvPr id="15" name="Google Shape;15;p3"/>
          <p:cNvSpPr/>
          <p:nvPr/>
        </p:nvSpPr>
        <p:spPr>
          <a:xfrm>
            <a:off x="107600" y="3534800"/>
            <a:ext cx="11976800" cy="32156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3"/>
          <p:cNvSpPr txBox="1">
            <a:spLocks noGrp="1"/>
          </p:cNvSpPr>
          <p:nvPr>
            <p:ph type="title"/>
          </p:nvPr>
        </p:nvSpPr>
        <p:spPr>
          <a:xfrm>
            <a:off x="647833" y="2286000"/>
            <a:ext cx="10911600" cy="10476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spcBef>
                <a:spcPts val="0"/>
              </a:spcBef>
              <a:spcAft>
                <a:spcPts val="0"/>
              </a:spcAft>
              <a:buSzPts val="3600"/>
              <a:buNone/>
              <a:defRPr sz="4800"/>
            </a:lvl2pPr>
            <a:lvl3pPr lvl="2">
              <a:spcBef>
                <a:spcPts val="0"/>
              </a:spcBef>
              <a:spcAft>
                <a:spcPts val="0"/>
              </a:spcAft>
              <a:buSzPts val="3600"/>
              <a:buNone/>
              <a:defRPr sz="4800"/>
            </a:lvl3pPr>
            <a:lvl4pPr lvl="3">
              <a:spcBef>
                <a:spcPts val="0"/>
              </a:spcBef>
              <a:spcAft>
                <a:spcPts val="0"/>
              </a:spcAft>
              <a:buSzPts val="3600"/>
              <a:buNone/>
              <a:defRPr sz="4800"/>
            </a:lvl4pPr>
            <a:lvl5pPr lvl="4">
              <a:spcBef>
                <a:spcPts val="0"/>
              </a:spcBef>
              <a:spcAft>
                <a:spcPts val="0"/>
              </a:spcAft>
              <a:buSzPts val="3600"/>
              <a:buNone/>
              <a:defRPr sz="4800"/>
            </a:lvl5pPr>
            <a:lvl6pPr lvl="5">
              <a:spcBef>
                <a:spcPts val="0"/>
              </a:spcBef>
              <a:spcAft>
                <a:spcPts val="0"/>
              </a:spcAft>
              <a:buSzPts val="3600"/>
              <a:buNone/>
              <a:defRPr sz="4800"/>
            </a:lvl6pPr>
            <a:lvl7pPr lvl="6">
              <a:spcBef>
                <a:spcPts val="0"/>
              </a:spcBef>
              <a:spcAft>
                <a:spcPts val="0"/>
              </a:spcAft>
              <a:buSzPts val="3600"/>
              <a:buNone/>
              <a:defRPr sz="4800"/>
            </a:lvl7pPr>
            <a:lvl8pPr lvl="7">
              <a:spcBef>
                <a:spcPts val="0"/>
              </a:spcBef>
              <a:spcAft>
                <a:spcPts val="0"/>
              </a:spcAft>
              <a:buSzPts val="3600"/>
              <a:buNone/>
              <a:defRPr sz="4800"/>
            </a:lvl8pPr>
            <a:lvl9pPr lvl="8">
              <a:spcBef>
                <a:spcPts val="0"/>
              </a:spcBef>
              <a:spcAft>
                <a:spcPts val="0"/>
              </a:spcAft>
              <a:buSzPts val="3600"/>
              <a:buNone/>
              <a:defRPr sz="4800"/>
            </a:lvl9pPr>
          </a:lstStyle>
          <a:p>
            <a:endParaRPr/>
          </a:p>
        </p:txBody>
      </p:sp>
      <p:sp>
        <p:nvSpPr>
          <p:cNvPr id="17" name="Google Shape;17;p3"/>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153132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4004529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1" y="1709740"/>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23525723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sz="half" idx="1"/>
          </p:nvPr>
        </p:nvSpPr>
        <p:spPr>
          <a:xfrm>
            <a:off x="838200" y="1825625"/>
            <a:ext cx="5181600" cy="4351339"/>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p:cNvSpPr>
            <a:spLocks noGrp="1"/>
          </p:cNvSpPr>
          <p:nvPr>
            <p:ph sz="half" idx="2"/>
          </p:nvPr>
        </p:nvSpPr>
        <p:spPr>
          <a:xfrm>
            <a:off x="6172200" y="1825625"/>
            <a:ext cx="5181600" cy="4351339"/>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4"/>
          <p:cNvSpPr>
            <a:spLocks noGrp="1"/>
          </p:cNvSpPr>
          <p:nvPr>
            <p:ph type="dt" sz="half" idx="10"/>
          </p:nvPr>
        </p:nvSpPr>
        <p:spPr/>
        <p:txBody>
          <a:bodyPr/>
          <a:lstStyle/>
          <a:p>
            <a:fld id="{3D5F6CB2-3771-4ADD-A627-914030C613EC}" type="datetimeFigureOut">
              <a:rPr lang="es-AR" smtClean="0"/>
              <a:pPr/>
              <a:t>4/8/24</a:t>
            </a:fld>
            <a:endParaRPr lang="es-AR"/>
          </a:p>
        </p:txBody>
      </p:sp>
      <p:sp>
        <p:nvSpPr>
          <p:cNvPr id="6" name="Marcador de pie de página 5"/>
          <p:cNvSpPr>
            <a:spLocks noGrp="1"/>
          </p:cNvSpPr>
          <p:nvPr>
            <p:ph type="ftr" sz="quarter" idx="11"/>
          </p:nvPr>
        </p:nvSpPr>
        <p:spPr/>
        <p:txBody>
          <a:bodyPr/>
          <a:lstStyle/>
          <a:p>
            <a:endParaRPr lang="es-AR"/>
          </a:p>
        </p:txBody>
      </p:sp>
      <p:sp>
        <p:nvSpPr>
          <p:cNvPr id="7" name="Marcador de número de diapositiva 6"/>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27007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9"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1"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6"/>
          <p:cNvSpPr>
            <a:spLocks noGrp="1"/>
          </p:cNvSpPr>
          <p:nvPr>
            <p:ph type="dt" sz="half" idx="10"/>
          </p:nvPr>
        </p:nvSpPr>
        <p:spPr/>
        <p:txBody>
          <a:bodyPr/>
          <a:lstStyle/>
          <a:p>
            <a:fld id="{3D5F6CB2-3771-4ADD-A627-914030C613EC}" type="datetimeFigureOut">
              <a:rPr lang="es-AR" smtClean="0"/>
              <a:pPr/>
              <a:t>4/8/24</a:t>
            </a:fld>
            <a:endParaRPr lang="es-AR"/>
          </a:p>
        </p:txBody>
      </p:sp>
      <p:sp>
        <p:nvSpPr>
          <p:cNvPr id="8" name="Marcador de pie de página 7"/>
          <p:cNvSpPr>
            <a:spLocks noGrp="1"/>
          </p:cNvSpPr>
          <p:nvPr>
            <p:ph type="ftr" sz="quarter" idx="11"/>
          </p:nvPr>
        </p:nvSpPr>
        <p:spPr/>
        <p:txBody>
          <a:bodyPr/>
          <a:lstStyle/>
          <a:p>
            <a:endParaRPr lang="es-AR"/>
          </a:p>
        </p:txBody>
      </p:sp>
      <p:sp>
        <p:nvSpPr>
          <p:cNvPr id="9" name="Marcador de número de diapositiva 8"/>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41997696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fecha 2"/>
          <p:cNvSpPr>
            <a:spLocks noGrp="1"/>
          </p:cNvSpPr>
          <p:nvPr>
            <p:ph type="dt" sz="half" idx="10"/>
          </p:nvPr>
        </p:nvSpPr>
        <p:spPr/>
        <p:txBody>
          <a:bodyPr/>
          <a:lstStyle/>
          <a:p>
            <a:fld id="{3D5F6CB2-3771-4ADD-A627-914030C613EC}" type="datetimeFigureOut">
              <a:rPr lang="es-AR" smtClean="0"/>
              <a:pPr/>
              <a:t>4/8/24</a:t>
            </a:fld>
            <a:endParaRPr lang="es-AR"/>
          </a:p>
        </p:txBody>
      </p:sp>
      <p:sp>
        <p:nvSpPr>
          <p:cNvPr id="4" name="Marcador de pie de página 3"/>
          <p:cNvSpPr>
            <a:spLocks noGrp="1"/>
          </p:cNvSpPr>
          <p:nvPr>
            <p:ph type="ftr" sz="quarter" idx="11"/>
          </p:nvPr>
        </p:nvSpPr>
        <p:spPr/>
        <p:txBody>
          <a:bodyPr/>
          <a:lstStyle/>
          <a:p>
            <a:endParaRPr lang="es-AR"/>
          </a:p>
        </p:txBody>
      </p:sp>
      <p:sp>
        <p:nvSpPr>
          <p:cNvPr id="5" name="Marcador de número de diapositiva 4"/>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751014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3D5F6CB2-3771-4ADD-A627-914030C613EC}" type="datetimeFigureOut">
              <a:rPr lang="es-AR" smtClean="0"/>
              <a:pPr/>
              <a:t>4/8/24</a:t>
            </a:fld>
            <a:endParaRPr lang="es-AR"/>
          </a:p>
        </p:txBody>
      </p:sp>
      <p:sp>
        <p:nvSpPr>
          <p:cNvPr id="3" name="Marcador de pie de página 2"/>
          <p:cNvSpPr>
            <a:spLocks noGrp="1"/>
          </p:cNvSpPr>
          <p:nvPr>
            <p:ph type="ftr" sz="quarter" idx="11"/>
          </p:nvPr>
        </p:nvSpPr>
        <p:spPr/>
        <p:txBody>
          <a:bodyPr/>
          <a:lstStyle/>
          <a:p>
            <a:endParaRPr lang="es-AR"/>
          </a:p>
        </p:txBody>
      </p:sp>
      <p:sp>
        <p:nvSpPr>
          <p:cNvPr id="4" name="Marcador de número de diapositiva 3"/>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2075211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3D5F6CB2-3771-4ADD-A627-914030C613EC}" type="datetimeFigureOut">
              <a:rPr lang="es-AR" smtClean="0"/>
              <a:pPr/>
              <a:t>4/8/24</a:t>
            </a:fld>
            <a:endParaRPr lang="es-AR"/>
          </a:p>
        </p:txBody>
      </p:sp>
      <p:sp>
        <p:nvSpPr>
          <p:cNvPr id="6" name="Marcador de pie de página 5"/>
          <p:cNvSpPr>
            <a:spLocks noGrp="1"/>
          </p:cNvSpPr>
          <p:nvPr>
            <p:ph type="ftr" sz="quarter" idx="11"/>
          </p:nvPr>
        </p:nvSpPr>
        <p:spPr/>
        <p:txBody>
          <a:bodyPr/>
          <a:lstStyle/>
          <a:p>
            <a:endParaRPr lang="es-AR"/>
          </a:p>
        </p:txBody>
      </p:sp>
      <p:sp>
        <p:nvSpPr>
          <p:cNvPr id="7" name="Marcador de número de diapositiva 6"/>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1281209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p:cNvSpPr>
            <a:spLocks noGrp="1"/>
          </p:cNvSpPr>
          <p:nvPr>
            <p:ph type="pic" idx="1"/>
          </p:nvPr>
        </p:nvSpPr>
        <p:spPr>
          <a:xfrm>
            <a:off x="5183188"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s-AR"/>
          </a:p>
        </p:txBody>
      </p:sp>
      <p:sp>
        <p:nvSpPr>
          <p:cNvPr id="4" name="Marcador de texto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3D5F6CB2-3771-4ADD-A627-914030C613EC}" type="datetimeFigureOut">
              <a:rPr lang="es-AR" smtClean="0"/>
              <a:pPr/>
              <a:t>4/8/24</a:t>
            </a:fld>
            <a:endParaRPr lang="es-AR"/>
          </a:p>
        </p:txBody>
      </p:sp>
      <p:sp>
        <p:nvSpPr>
          <p:cNvPr id="6" name="Marcador de pie de página 5"/>
          <p:cNvSpPr>
            <a:spLocks noGrp="1"/>
          </p:cNvSpPr>
          <p:nvPr>
            <p:ph type="ftr" sz="quarter" idx="11"/>
          </p:nvPr>
        </p:nvSpPr>
        <p:spPr/>
        <p:txBody>
          <a:bodyPr/>
          <a:lstStyle/>
          <a:p>
            <a:endParaRPr lang="es-AR"/>
          </a:p>
        </p:txBody>
      </p:sp>
      <p:sp>
        <p:nvSpPr>
          <p:cNvPr id="7" name="Marcador de número de diapositiva 6"/>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4241902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41125960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1" y="365126"/>
            <a:ext cx="2628900" cy="5811839"/>
          </a:xfrm>
        </p:spPr>
        <p:txBody>
          <a:bodyPr vert="eaVert"/>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838201" y="365126"/>
            <a:ext cx="7734300" cy="5811839"/>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4041197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415600" y="593367"/>
            <a:ext cx="11360800" cy="831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21" name="Google Shape;21;p4"/>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891812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415600" y="593367"/>
            <a:ext cx="11360800" cy="831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5" name="Google Shape;25;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6" name="Google Shape;26;p5"/>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316712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7"/>
        <p:cNvGrpSpPr/>
        <p:nvPr/>
      </p:nvGrpSpPr>
      <p:grpSpPr>
        <a:xfrm>
          <a:off x="0" y="0"/>
          <a:ext cx="0" cy="0"/>
          <a:chOff x="0" y="0"/>
          <a:chExt cx="0" cy="0"/>
        </a:xfrm>
      </p:grpSpPr>
      <p:sp>
        <p:nvSpPr>
          <p:cNvPr id="38" name="Google Shape;38;p9"/>
          <p:cNvSpPr/>
          <p:nvPr/>
        </p:nvSpPr>
        <p:spPr>
          <a:xfrm>
            <a:off x="6182400" y="107600"/>
            <a:ext cx="5902000" cy="66428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9" name="Google Shape;39;p9"/>
          <p:cNvCxnSpPr/>
          <p:nvPr/>
        </p:nvCxnSpPr>
        <p:spPr>
          <a:xfrm>
            <a:off x="6706233" y="5994000"/>
            <a:ext cx="6244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354000" y="1575600"/>
            <a:ext cx="5393600" cy="20448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5067"/>
            </a:lvl1pPr>
            <a:lvl2pPr lvl="1" algn="ctr">
              <a:spcBef>
                <a:spcPts val="0"/>
              </a:spcBef>
              <a:spcAft>
                <a:spcPts val="0"/>
              </a:spcAft>
              <a:buSzPts val="3800"/>
              <a:buNone/>
              <a:defRPr sz="5067"/>
            </a:lvl2pPr>
            <a:lvl3pPr lvl="2" algn="ctr">
              <a:spcBef>
                <a:spcPts val="0"/>
              </a:spcBef>
              <a:spcAft>
                <a:spcPts val="0"/>
              </a:spcAft>
              <a:buSzPts val="3800"/>
              <a:buNone/>
              <a:defRPr sz="5067"/>
            </a:lvl3pPr>
            <a:lvl4pPr lvl="3" algn="ctr">
              <a:spcBef>
                <a:spcPts val="0"/>
              </a:spcBef>
              <a:spcAft>
                <a:spcPts val="0"/>
              </a:spcAft>
              <a:buSzPts val="3800"/>
              <a:buNone/>
              <a:defRPr sz="5067"/>
            </a:lvl4pPr>
            <a:lvl5pPr lvl="4" algn="ctr">
              <a:spcBef>
                <a:spcPts val="0"/>
              </a:spcBef>
              <a:spcAft>
                <a:spcPts val="0"/>
              </a:spcAft>
              <a:buSzPts val="3800"/>
              <a:buNone/>
              <a:defRPr sz="5067"/>
            </a:lvl5pPr>
            <a:lvl6pPr lvl="5" algn="ctr">
              <a:spcBef>
                <a:spcPts val="0"/>
              </a:spcBef>
              <a:spcAft>
                <a:spcPts val="0"/>
              </a:spcAft>
              <a:buSzPts val="3800"/>
              <a:buNone/>
              <a:defRPr sz="5067"/>
            </a:lvl6pPr>
            <a:lvl7pPr lvl="6" algn="ctr">
              <a:spcBef>
                <a:spcPts val="0"/>
              </a:spcBef>
              <a:spcAft>
                <a:spcPts val="0"/>
              </a:spcAft>
              <a:buSzPts val="3800"/>
              <a:buNone/>
              <a:defRPr sz="5067"/>
            </a:lvl7pPr>
            <a:lvl8pPr lvl="7" algn="ctr">
              <a:spcBef>
                <a:spcPts val="0"/>
              </a:spcBef>
              <a:spcAft>
                <a:spcPts val="0"/>
              </a:spcAft>
              <a:buSzPts val="3800"/>
              <a:buNone/>
              <a:defRPr sz="5067"/>
            </a:lvl8pPr>
            <a:lvl9pPr lvl="8" algn="ctr">
              <a:spcBef>
                <a:spcPts val="0"/>
              </a:spcBef>
              <a:spcAft>
                <a:spcPts val="0"/>
              </a:spcAft>
              <a:buSzPts val="3800"/>
              <a:buNone/>
              <a:defRPr sz="5067"/>
            </a:lvl9pPr>
          </a:lstStyle>
          <a:p>
            <a:endParaRPr/>
          </a:p>
        </p:txBody>
      </p:sp>
      <p:sp>
        <p:nvSpPr>
          <p:cNvPr id="41" name="Google Shape;41;p9"/>
          <p:cNvSpPr txBox="1">
            <a:spLocks noGrp="1"/>
          </p:cNvSpPr>
          <p:nvPr>
            <p:ph type="subTitle" idx="1"/>
          </p:nvPr>
        </p:nvSpPr>
        <p:spPr>
          <a:xfrm>
            <a:off x="354000" y="3692001"/>
            <a:ext cx="5393600" cy="1794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42" name="Google Shape;42;p9"/>
          <p:cNvSpPr txBox="1">
            <a:spLocks noGrp="1"/>
          </p:cNvSpPr>
          <p:nvPr>
            <p:ph type="body" idx="2"/>
          </p:nvPr>
        </p:nvSpPr>
        <p:spPr>
          <a:xfrm>
            <a:off x="6586000" y="965600"/>
            <a:ext cx="5116000" cy="4926800"/>
          </a:xfrm>
          <a:prstGeom prst="rect">
            <a:avLst/>
          </a:prstGeom>
        </p:spPr>
        <p:txBody>
          <a:bodyPr spcFirstLastPara="1" wrap="square" lIns="91425" tIns="91425" rIns="91425" bIns="91425" anchor="ctr" anchorCtr="0">
            <a:noAutofit/>
          </a:bodyPr>
          <a:lstStyle>
            <a:lvl1pPr marL="609585" lvl="0" indent="-457189">
              <a:spcBef>
                <a:spcPts val="0"/>
              </a:spcBef>
              <a:spcAft>
                <a:spcPts val="0"/>
              </a:spcAft>
              <a:buClr>
                <a:schemeClr val="lt1"/>
              </a:buClr>
              <a:buSzPts val="1800"/>
              <a:buChar char="●"/>
              <a:defRPr>
                <a:solidFill>
                  <a:schemeClr val="lt1"/>
                </a:solidFill>
              </a:defRPr>
            </a:lvl1pPr>
            <a:lvl2pPr marL="1219170" lvl="1" indent="-423323">
              <a:spcBef>
                <a:spcPts val="2133"/>
              </a:spcBef>
              <a:spcAft>
                <a:spcPts val="0"/>
              </a:spcAft>
              <a:buClr>
                <a:schemeClr val="lt1"/>
              </a:buClr>
              <a:buSzPts val="1400"/>
              <a:buChar char="○"/>
              <a:defRPr>
                <a:solidFill>
                  <a:schemeClr val="lt1"/>
                </a:solidFill>
              </a:defRPr>
            </a:lvl2pPr>
            <a:lvl3pPr marL="1828754" lvl="2" indent="-423323">
              <a:spcBef>
                <a:spcPts val="2133"/>
              </a:spcBef>
              <a:spcAft>
                <a:spcPts val="0"/>
              </a:spcAft>
              <a:buClr>
                <a:schemeClr val="lt1"/>
              </a:buClr>
              <a:buSzPts val="1400"/>
              <a:buChar char="■"/>
              <a:defRPr>
                <a:solidFill>
                  <a:schemeClr val="lt1"/>
                </a:solidFill>
              </a:defRPr>
            </a:lvl3pPr>
            <a:lvl4pPr marL="2438339" lvl="3" indent="-423323">
              <a:spcBef>
                <a:spcPts val="2133"/>
              </a:spcBef>
              <a:spcAft>
                <a:spcPts val="0"/>
              </a:spcAft>
              <a:buClr>
                <a:schemeClr val="lt1"/>
              </a:buClr>
              <a:buSzPts val="1400"/>
              <a:buChar char="●"/>
              <a:defRPr>
                <a:solidFill>
                  <a:schemeClr val="lt1"/>
                </a:solidFill>
              </a:defRPr>
            </a:lvl4pPr>
            <a:lvl5pPr marL="3047924" lvl="4" indent="-423323">
              <a:spcBef>
                <a:spcPts val="2133"/>
              </a:spcBef>
              <a:spcAft>
                <a:spcPts val="0"/>
              </a:spcAft>
              <a:buClr>
                <a:schemeClr val="lt1"/>
              </a:buClr>
              <a:buSzPts val="1400"/>
              <a:buChar char="○"/>
              <a:defRPr>
                <a:solidFill>
                  <a:schemeClr val="lt1"/>
                </a:solidFill>
              </a:defRPr>
            </a:lvl5pPr>
            <a:lvl6pPr marL="3657509" lvl="5" indent="-423323">
              <a:spcBef>
                <a:spcPts val="2133"/>
              </a:spcBef>
              <a:spcAft>
                <a:spcPts val="0"/>
              </a:spcAft>
              <a:buClr>
                <a:schemeClr val="lt1"/>
              </a:buClr>
              <a:buSzPts val="1400"/>
              <a:buChar char="■"/>
              <a:defRPr>
                <a:solidFill>
                  <a:schemeClr val="lt1"/>
                </a:solidFill>
              </a:defRPr>
            </a:lvl6pPr>
            <a:lvl7pPr marL="4267093" lvl="6" indent="-423323">
              <a:spcBef>
                <a:spcPts val="2133"/>
              </a:spcBef>
              <a:spcAft>
                <a:spcPts val="0"/>
              </a:spcAft>
              <a:buClr>
                <a:schemeClr val="lt1"/>
              </a:buClr>
              <a:buSzPts val="1400"/>
              <a:buChar char="●"/>
              <a:defRPr>
                <a:solidFill>
                  <a:schemeClr val="lt1"/>
                </a:solidFill>
              </a:defRPr>
            </a:lvl7pPr>
            <a:lvl8pPr marL="4876678" lvl="7" indent="-423323">
              <a:spcBef>
                <a:spcPts val="2133"/>
              </a:spcBef>
              <a:spcAft>
                <a:spcPts val="0"/>
              </a:spcAft>
              <a:buClr>
                <a:schemeClr val="lt1"/>
              </a:buClr>
              <a:buSzPts val="1400"/>
              <a:buChar char="○"/>
              <a:defRPr>
                <a:solidFill>
                  <a:schemeClr val="lt1"/>
                </a:solidFill>
              </a:defRPr>
            </a:lvl8pPr>
            <a:lvl9pPr marL="5486263" lvl="8" indent="-423323">
              <a:spcBef>
                <a:spcPts val="2133"/>
              </a:spcBef>
              <a:spcAft>
                <a:spcPts val="2133"/>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826121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2100"/>
              <a:buNone/>
              <a:defRPr sz="2800"/>
            </a:lvl1pPr>
          </a:lstStyle>
          <a:p>
            <a:endParaRPr/>
          </a:p>
        </p:txBody>
      </p:sp>
      <p:sp>
        <p:nvSpPr>
          <p:cNvPr id="46" name="Google Shape;46;p10"/>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228569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7"/>
        <p:cNvGrpSpPr/>
        <p:nvPr/>
      </p:nvGrpSpPr>
      <p:grpSpPr>
        <a:xfrm>
          <a:off x="0" y="0"/>
          <a:ext cx="0" cy="0"/>
          <a:chOff x="0" y="0"/>
          <a:chExt cx="0" cy="0"/>
        </a:xfrm>
      </p:grpSpPr>
      <p:sp>
        <p:nvSpPr>
          <p:cNvPr id="48" name="Google Shape;48;p11"/>
          <p:cNvSpPr/>
          <p:nvPr/>
        </p:nvSpPr>
        <p:spPr>
          <a:xfrm>
            <a:off x="107600" y="3534800"/>
            <a:ext cx="11976800" cy="32156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9" name="Google Shape;49;p11"/>
          <p:cNvSpPr txBox="1">
            <a:spLocks noGrp="1"/>
          </p:cNvSpPr>
          <p:nvPr>
            <p:ph type="title" hasCustomPrompt="1"/>
          </p:nvPr>
        </p:nvSpPr>
        <p:spPr>
          <a:xfrm>
            <a:off x="415600" y="990668"/>
            <a:ext cx="11360800" cy="26752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6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6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6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6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6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6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6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6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6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415600" y="3793576"/>
            <a:ext cx="11360800" cy="1734400"/>
          </a:xfrm>
          <a:prstGeom prst="rect">
            <a:avLst/>
          </a:prstGeom>
        </p:spPr>
        <p:txBody>
          <a:bodyPr spcFirstLastPara="1" wrap="square" lIns="91425" tIns="91425" rIns="91425" bIns="91425" anchor="t" anchorCtr="0">
            <a:noAutofit/>
          </a:bodyPr>
          <a:lstStyle>
            <a:lvl1pPr marL="609585" lvl="0" indent="-457189" algn="ctr">
              <a:spcBef>
                <a:spcPts val="0"/>
              </a:spcBef>
              <a:spcAft>
                <a:spcPts val="0"/>
              </a:spcAft>
              <a:buClr>
                <a:schemeClr val="lt1"/>
              </a:buClr>
              <a:buSzPts val="1800"/>
              <a:buChar char="●"/>
              <a:defRPr>
                <a:solidFill>
                  <a:schemeClr val="lt1"/>
                </a:solidFill>
              </a:defRPr>
            </a:lvl1pPr>
            <a:lvl2pPr marL="1219170" lvl="1" indent="-423323" algn="ctr">
              <a:spcBef>
                <a:spcPts val="2133"/>
              </a:spcBef>
              <a:spcAft>
                <a:spcPts val="0"/>
              </a:spcAft>
              <a:buClr>
                <a:schemeClr val="lt1"/>
              </a:buClr>
              <a:buSzPts val="1400"/>
              <a:buChar char="○"/>
              <a:defRPr>
                <a:solidFill>
                  <a:schemeClr val="lt1"/>
                </a:solidFill>
              </a:defRPr>
            </a:lvl2pPr>
            <a:lvl3pPr marL="1828754" lvl="2" indent="-423323" algn="ctr">
              <a:spcBef>
                <a:spcPts val="2133"/>
              </a:spcBef>
              <a:spcAft>
                <a:spcPts val="0"/>
              </a:spcAft>
              <a:buClr>
                <a:schemeClr val="lt1"/>
              </a:buClr>
              <a:buSzPts val="1400"/>
              <a:buChar char="■"/>
              <a:defRPr>
                <a:solidFill>
                  <a:schemeClr val="lt1"/>
                </a:solidFill>
              </a:defRPr>
            </a:lvl3pPr>
            <a:lvl4pPr marL="2438339" lvl="3" indent="-423323" algn="ctr">
              <a:spcBef>
                <a:spcPts val="2133"/>
              </a:spcBef>
              <a:spcAft>
                <a:spcPts val="0"/>
              </a:spcAft>
              <a:buClr>
                <a:schemeClr val="lt1"/>
              </a:buClr>
              <a:buSzPts val="1400"/>
              <a:buChar char="●"/>
              <a:defRPr>
                <a:solidFill>
                  <a:schemeClr val="lt1"/>
                </a:solidFill>
              </a:defRPr>
            </a:lvl4pPr>
            <a:lvl5pPr marL="3047924" lvl="4" indent="-423323" algn="ctr">
              <a:spcBef>
                <a:spcPts val="2133"/>
              </a:spcBef>
              <a:spcAft>
                <a:spcPts val="0"/>
              </a:spcAft>
              <a:buClr>
                <a:schemeClr val="lt1"/>
              </a:buClr>
              <a:buSzPts val="1400"/>
              <a:buChar char="○"/>
              <a:defRPr>
                <a:solidFill>
                  <a:schemeClr val="lt1"/>
                </a:solidFill>
              </a:defRPr>
            </a:lvl5pPr>
            <a:lvl6pPr marL="3657509" lvl="5" indent="-423323" algn="ctr">
              <a:spcBef>
                <a:spcPts val="2133"/>
              </a:spcBef>
              <a:spcAft>
                <a:spcPts val="0"/>
              </a:spcAft>
              <a:buClr>
                <a:schemeClr val="lt1"/>
              </a:buClr>
              <a:buSzPts val="1400"/>
              <a:buChar char="■"/>
              <a:defRPr>
                <a:solidFill>
                  <a:schemeClr val="lt1"/>
                </a:solidFill>
              </a:defRPr>
            </a:lvl6pPr>
            <a:lvl7pPr marL="4267093" lvl="6" indent="-423323" algn="ctr">
              <a:spcBef>
                <a:spcPts val="2133"/>
              </a:spcBef>
              <a:spcAft>
                <a:spcPts val="0"/>
              </a:spcAft>
              <a:buClr>
                <a:schemeClr val="lt1"/>
              </a:buClr>
              <a:buSzPts val="1400"/>
              <a:buChar char="●"/>
              <a:defRPr>
                <a:solidFill>
                  <a:schemeClr val="lt1"/>
                </a:solidFill>
              </a:defRPr>
            </a:lvl7pPr>
            <a:lvl8pPr marL="4876678" lvl="7" indent="-423323" algn="ctr">
              <a:spcBef>
                <a:spcPts val="2133"/>
              </a:spcBef>
              <a:spcAft>
                <a:spcPts val="0"/>
              </a:spcAft>
              <a:buClr>
                <a:schemeClr val="lt1"/>
              </a:buClr>
              <a:buSzPts val="1400"/>
              <a:buChar char="○"/>
              <a:defRPr>
                <a:solidFill>
                  <a:schemeClr val="lt1"/>
                </a:solidFill>
              </a:defRPr>
            </a:lvl8pPr>
            <a:lvl9pPr marL="5486263" lvl="8" indent="-423323" algn="ctr">
              <a:spcBef>
                <a:spcPts val="2133"/>
              </a:spcBef>
              <a:spcAft>
                <a:spcPts val="2133"/>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162741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218127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3729517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s-ES"/>
              <a:t>Haga clic para modificar el estilo de subtítulo del patrón</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4/8/24</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1718419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831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11330665" y="6251679"/>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lt2"/>
                </a:solidFill>
                <a:latin typeface="Source Sans Pro"/>
                <a:ea typeface="Source Sans Pro"/>
                <a:cs typeface="Source Sans Pro"/>
                <a:sym typeface="Source Sans Pro"/>
              </a:defRPr>
            </a:lvl1pPr>
            <a:lvl2pPr lvl="1" algn="r">
              <a:buNone/>
              <a:defRPr sz="1333">
                <a:solidFill>
                  <a:schemeClr val="lt2"/>
                </a:solidFill>
                <a:latin typeface="Source Sans Pro"/>
                <a:ea typeface="Source Sans Pro"/>
                <a:cs typeface="Source Sans Pro"/>
                <a:sym typeface="Source Sans Pro"/>
              </a:defRPr>
            </a:lvl2pPr>
            <a:lvl3pPr lvl="2" algn="r">
              <a:buNone/>
              <a:defRPr sz="1333">
                <a:solidFill>
                  <a:schemeClr val="lt2"/>
                </a:solidFill>
                <a:latin typeface="Source Sans Pro"/>
                <a:ea typeface="Source Sans Pro"/>
                <a:cs typeface="Source Sans Pro"/>
                <a:sym typeface="Source Sans Pro"/>
              </a:defRPr>
            </a:lvl3pPr>
            <a:lvl4pPr lvl="3" algn="r">
              <a:buNone/>
              <a:defRPr sz="1333">
                <a:solidFill>
                  <a:schemeClr val="lt2"/>
                </a:solidFill>
                <a:latin typeface="Source Sans Pro"/>
                <a:ea typeface="Source Sans Pro"/>
                <a:cs typeface="Source Sans Pro"/>
                <a:sym typeface="Source Sans Pro"/>
              </a:defRPr>
            </a:lvl4pPr>
            <a:lvl5pPr lvl="4" algn="r">
              <a:buNone/>
              <a:defRPr sz="1333">
                <a:solidFill>
                  <a:schemeClr val="lt2"/>
                </a:solidFill>
                <a:latin typeface="Source Sans Pro"/>
                <a:ea typeface="Source Sans Pro"/>
                <a:cs typeface="Source Sans Pro"/>
                <a:sym typeface="Source Sans Pro"/>
              </a:defRPr>
            </a:lvl5pPr>
            <a:lvl6pPr lvl="5" algn="r">
              <a:buNone/>
              <a:defRPr sz="1333">
                <a:solidFill>
                  <a:schemeClr val="lt2"/>
                </a:solidFill>
                <a:latin typeface="Source Sans Pro"/>
                <a:ea typeface="Source Sans Pro"/>
                <a:cs typeface="Source Sans Pro"/>
                <a:sym typeface="Source Sans Pro"/>
              </a:defRPr>
            </a:lvl6pPr>
            <a:lvl7pPr lvl="6" algn="r">
              <a:buNone/>
              <a:defRPr sz="1333">
                <a:solidFill>
                  <a:schemeClr val="lt2"/>
                </a:solidFill>
                <a:latin typeface="Source Sans Pro"/>
                <a:ea typeface="Source Sans Pro"/>
                <a:cs typeface="Source Sans Pro"/>
                <a:sym typeface="Source Sans Pro"/>
              </a:defRPr>
            </a:lvl7pPr>
            <a:lvl8pPr lvl="7" algn="r">
              <a:buNone/>
              <a:defRPr sz="1333">
                <a:solidFill>
                  <a:schemeClr val="lt2"/>
                </a:solidFill>
                <a:latin typeface="Source Sans Pro"/>
                <a:ea typeface="Source Sans Pro"/>
                <a:cs typeface="Source Sans Pro"/>
                <a:sym typeface="Source Sans Pro"/>
              </a:defRPr>
            </a:lvl8pPr>
            <a:lvl9pPr lvl="8" algn="r">
              <a:buNone/>
              <a:defRPr sz="1333">
                <a:solidFill>
                  <a:schemeClr val="lt2"/>
                </a:solidFill>
                <a:latin typeface="Source Sans Pro"/>
                <a:ea typeface="Source Sans Pro"/>
                <a:cs typeface="Source Sans Pro"/>
                <a:sym typeface="Source Sans Pro"/>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537990347"/>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5F6CB2-3771-4ADD-A627-914030C613EC}" type="datetimeFigureOut">
              <a:rPr lang="es-AR" smtClean="0"/>
              <a:pPr/>
              <a:t>4/8/24</a:t>
            </a:fld>
            <a:endParaRPr lang="es-AR"/>
          </a:p>
        </p:txBody>
      </p:sp>
      <p:sp>
        <p:nvSpPr>
          <p:cNvPr id="5" name="Marcador de pie de página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Marcador de número de diapositiva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302056-5213-4551-87DF-DD83DCF69E65}" type="slidenum">
              <a:rPr lang="es-AR" smtClean="0"/>
              <a:pPr/>
              <a:t>‹Nº›</a:t>
            </a:fld>
            <a:endParaRPr lang="es-AR"/>
          </a:p>
        </p:txBody>
      </p:sp>
    </p:spTree>
    <p:extLst>
      <p:ext uri="{BB962C8B-B14F-4D97-AF65-F5344CB8AC3E}">
        <p14:creationId xmlns:p14="http://schemas.microsoft.com/office/powerpoint/2010/main" val="2637133293"/>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e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hyperlink" Target="https://learn.microsoft.com/es-mx/users/arielschwindt-2920/credentials/f918d5e1e0ef0aa7" TargetMode="External"/><Relationship Id="rId5" Type="http://schemas.openxmlformats.org/officeDocument/2006/relationships/hyperlink" Target="https://learn.microsoft.com/es-mx/users/arielschwindt-2920/credentials/86bb98006a972be3" TargetMode="External"/><Relationship Id="rId4" Type="http://schemas.openxmlformats.org/officeDocument/2006/relationships/hyperlink" Target="https://www.linkedin.com/in/arielschwindt/" TargetMode="Externa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git-for-windows.github.io/"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hyperlink" Target="https://macromates.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hyperlink" Target="https://github.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8.xml"/><Relationship Id="rId5" Type="http://schemas.openxmlformats.org/officeDocument/2006/relationships/hyperlink" Target="mailto:git@github.com" TargetMode="External"/><Relationship Id="rId4" Type="http://schemas.openxmlformats.org/officeDocument/2006/relationships/hyperlink" Target="mailto:tu_email@example.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hyperlink" Target="https://www.perforce.com/products/helix-core-apps/merge-diff-tool-p4merge"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4" name="3 Rectángulo"/>
          <p:cNvSpPr/>
          <p:nvPr/>
        </p:nvSpPr>
        <p:spPr>
          <a:xfrm>
            <a:off x="568712" y="2489630"/>
            <a:ext cx="11295123" cy="4145345"/>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defTabSz="1219170">
              <a:defRPr/>
            </a:pPr>
            <a:r>
              <a:rPr lang="es-AR" sz="2400" b="1" dirty="0">
                <a:solidFill>
                  <a:prstClr val="black"/>
                </a:solidFill>
                <a:latin typeface="Source Sans Pro" panose="020B0503030403020204" pitchFamily="34" charset="0"/>
                <a:ea typeface="Source Sans Pro" panose="020B0503030403020204" pitchFamily="34" charset="0"/>
              </a:rPr>
              <a:t>Jefe TP: Ing. Ariel </a:t>
            </a:r>
            <a:r>
              <a:rPr lang="es-AR" sz="2400" b="1" dirty="0" err="1">
                <a:solidFill>
                  <a:prstClr val="black"/>
                </a:solidFill>
                <a:latin typeface="Source Sans Pro" panose="020B0503030403020204" pitchFamily="34" charset="0"/>
                <a:ea typeface="Source Sans Pro" panose="020B0503030403020204" pitchFamily="34" charset="0"/>
              </a:rPr>
              <a:t>Schwindt</a:t>
            </a:r>
            <a:endParaRPr lang="es-AR" sz="2400" b="1" dirty="0">
              <a:solidFill>
                <a:prstClr val="black"/>
              </a:solidFill>
              <a:latin typeface="Source Sans Pro" panose="020B0503030403020204" pitchFamily="34" charset="0"/>
              <a:ea typeface="Source Sans Pro" panose="020B0503030403020204" pitchFamily="34" charset="0"/>
            </a:endParaRPr>
          </a:p>
          <a:p>
            <a:pPr algn="ctr" defTabSz="1219170">
              <a:defRPr/>
            </a:pPr>
            <a:r>
              <a:rPr lang="es-AR" sz="1600" dirty="0">
                <a:solidFill>
                  <a:prstClr val="black"/>
                </a:solidFill>
                <a:latin typeface="Source Sans Pro" panose="020B0503030403020204" pitchFamily="34" charset="0"/>
                <a:ea typeface="Source Sans Pro" panose="020B0503030403020204" pitchFamily="34" charset="0"/>
                <a:hlinkClick r:id="rId4"/>
              </a:rPr>
              <a:t>https://www.linkedin.com/in/arielschwindt/</a:t>
            </a:r>
            <a:endParaRPr lang="es-AR" sz="1600" dirty="0">
              <a:solidFill>
                <a:prstClr val="black"/>
              </a:solidFill>
              <a:latin typeface="Source Sans Pro" panose="020B0503030403020204" pitchFamily="34" charset="0"/>
              <a:ea typeface="Source Sans Pro" panose="020B0503030403020204" pitchFamily="34" charset="0"/>
            </a:endParaRPr>
          </a:p>
          <a:p>
            <a:pPr algn="ctr" defTabSz="1219170">
              <a:defRPr/>
            </a:pP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r>
              <a:rPr lang="es-AR" sz="2400" dirty="0">
                <a:solidFill>
                  <a:prstClr val="black"/>
                </a:solidFill>
                <a:latin typeface="Source Sans Pro" panose="020B0503030403020204" pitchFamily="34" charset="0"/>
                <a:ea typeface="Source Sans Pro" panose="020B0503030403020204" pitchFamily="34" charset="0"/>
                <a:hlinkClick r:id="rId5"/>
              </a:rPr>
              <a:t>Microsoft Certified Azure Developer Associate (2024)</a:t>
            </a: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r>
              <a:rPr lang="es-AR" sz="2400" dirty="0">
                <a:solidFill>
                  <a:prstClr val="black"/>
                </a:solidFill>
                <a:latin typeface="Source Sans Pro" panose="020B0503030403020204" pitchFamily="34" charset="0"/>
                <a:ea typeface="Source Sans Pro" panose="020B0503030403020204" pitchFamily="34" charset="0"/>
                <a:hlinkClick r:id="rId6"/>
              </a:rPr>
              <a:t>Microsoft Certified DevOps Engineer Expert (2024)</a:t>
            </a: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endParaRPr lang="es-AR" sz="2400" dirty="0">
              <a:solidFill>
                <a:prstClr val="black"/>
              </a:solidFill>
              <a:latin typeface="Source Sans Pro" panose="020B0503030403020204" pitchFamily="34" charset="0"/>
              <a:ea typeface="Source Sans Pro" panose="020B0503030403020204" pitchFamily="34" charset="0"/>
            </a:endParaRPr>
          </a:p>
          <a:p>
            <a:pPr algn="ctr" defTabSz="1219170">
              <a:defRPr/>
            </a:pPr>
            <a:endParaRPr lang="es-AR" sz="2400" dirty="0">
              <a:solidFill>
                <a:prstClr val="black"/>
              </a:solidFill>
              <a:latin typeface="Source Sans Pro" panose="020B0503030403020204" pitchFamily="34" charset="0"/>
              <a:ea typeface="Source Sans Pro" panose="020B0503030403020204" pitchFamily="34" charset="0"/>
            </a:endParaRPr>
          </a:p>
        </p:txBody>
      </p:sp>
      <p:pic>
        <p:nvPicPr>
          <p:cNvPr id="3" name="Imagen 2">
            <a:extLst>
              <a:ext uri="{FF2B5EF4-FFF2-40B4-BE49-F238E27FC236}">
                <a16:creationId xmlns:a16="http://schemas.microsoft.com/office/drawing/2014/main" id="{DD8DAB43-4BB7-AFC9-5F0B-542BDA1A496A}"/>
              </a:ext>
            </a:extLst>
          </p:cNvPr>
          <p:cNvPicPr>
            <a:picLocks noChangeAspect="1"/>
          </p:cNvPicPr>
          <p:nvPr/>
        </p:nvPicPr>
        <p:blipFill>
          <a:blip r:embed="rId7"/>
          <a:stretch>
            <a:fillRect/>
          </a:stretch>
        </p:blipFill>
        <p:spPr>
          <a:xfrm>
            <a:off x="6672064" y="1338163"/>
            <a:ext cx="1608667" cy="1151467"/>
          </a:xfrm>
          <a:prstGeom prst="rect">
            <a:avLst/>
          </a:prstGeom>
        </p:spPr>
      </p:pic>
      <p:sp>
        <p:nvSpPr>
          <p:cNvPr id="7" name="Google Shape;58;p13">
            <a:extLst>
              <a:ext uri="{FF2B5EF4-FFF2-40B4-BE49-F238E27FC236}">
                <a16:creationId xmlns:a16="http://schemas.microsoft.com/office/drawing/2014/main" id="{E4A036A1-286F-C200-76A4-27C5BAD381F8}"/>
              </a:ext>
            </a:extLst>
          </p:cNvPr>
          <p:cNvSpPr txBox="1">
            <a:spLocks/>
          </p:cNvSpPr>
          <p:nvPr/>
        </p:nvSpPr>
        <p:spPr>
          <a:xfrm>
            <a:off x="647832" y="352633"/>
            <a:ext cx="11295123" cy="929757"/>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4200"/>
              <a:buFont typeface="Raleway"/>
              <a:buNone/>
              <a:defRPr sz="5600" b="1" i="0" u="none" strike="noStrike" cap="none">
                <a:solidFill>
                  <a:schemeClr val="dk2"/>
                </a:solidFill>
                <a:latin typeface="Raleway"/>
                <a:ea typeface="Raleway"/>
                <a:cs typeface="Raleway"/>
                <a:sym typeface="Raleway"/>
              </a:defRPr>
            </a:lvl9pPr>
          </a:lstStyle>
          <a:p>
            <a:pPr algn="ctr"/>
            <a:r>
              <a:rPr lang="es-AR" kern="0" dirty="0">
                <a:solidFill>
                  <a:schemeClr val="bg1"/>
                </a:solidFill>
                <a:latin typeface="Source Sans Pro" panose="020B0503030403020204" pitchFamily="34" charset="0"/>
                <a:ea typeface="Source Sans Pro" panose="020B0503030403020204" pitchFamily="34" charset="0"/>
              </a:rPr>
              <a:t>Ingeniería de Software 	3 - 2024</a:t>
            </a:r>
          </a:p>
        </p:txBody>
      </p:sp>
      <p:pic>
        <p:nvPicPr>
          <p:cNvPr id="8" name="Imagen 7">
            <a:extLst>
              <a:ext uri="{FF2B5EF4-FFF2-40B4-BE49-F238E27FC236}">
                <a16:creationId xmlns:a16="http://schemas.microsoft.com/office/drawing/2014/main" id="{F089135F-F6BC-2149-49E0-3C71AF116C57}"/>
              </a:ext>
            </a:extLst>
          </p:cNvPr>
          <p:cNvPicPr>
            <a:picLocks noChangeAspect="1"/>
          </p:cNvPicPr>
          <p:nvPr/>
        </p:nvPicPr>
        <p:blipFill>
          <a:blip r:embed="rId8"/>
          <a:stretch>
            <a:fillRect/>
          </a:stretch>
        </p:blipFill>
        <p:spPr>
          <a:xfrm>
            <a:off x="1262146" y="3608247"/>
            <a:ext cx="1341170" cy="1320214"/>
          </a:xfrm>
          <a:prstGeom prst="rect">
            <a:avLst/>
          </a:prstGeom>
        </p:spPr>
      </p:pic>
      <p:pic>
        <p:nvPicPr>
          <p:cNvPr id="9" name="Imagen 8">
            <a:extLst>
              <a:ext uri="{FF2B5EF4-FFF2-40B4-BE49-F238E27FC236}">
                <a16:creationId xmlns:a16="http://schemas.microsoft.com/office/drawing/2014/main" id="{A745422C-C4F2-C022-63A2-F72D0724B7E0}"/>
              </a:ext>
            </a:extLst>
          </p:cNvPr>
          <p:cNvPicPr>
            <a:picLocks noChangeAspect="1"/>
          </p:cNvPicPr>
          <p:nvPr/>
        </p:nvPicPr>
        <p:blipFill>
          <a:blip r:embed="rId9"/>
          <a:stretch>
            <a:fillRect/>
          </a:stretch>
        </p:blipFill>
        <p:spPr>
          <a:xfrm>
            <a:off x="1262145" y="4928461"/>
            <a:ext cx="1341171" cy="1319185"/>
          </a:xfrm>
          <a:prstGeom prst="rect">
            <a:avLst/>
          </a:prstGeom>
        </p:spPr>
      </p:pic>
    </p:spTree>
    <p:extLst>
      <p:ext uri="{BB962C8B-B14F-4D97-AF65-F5344CB8AC3E}">
        <p14:creationId xmlns:p14="http://schemas.microsoft.com/office/powerpoint/2010/main" val="2184623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Introducción a Git</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dirty="0">
                <a:solidFill>
                  <a:schemeClr val="bg2"/>
                </a:solidFill>
                <a:latin typeface="Raleway" pitchFamily="2" charset="77"/>
              </a:rPr>
              <a:t>Sistema de control de versiones distribuido ampliamente utilizado en el desarrollo de software y proyectos colaborativos. Fue creado por Linus Torvalds en 2005 y se basa en la eficiencia, flexibilidad y velocidad para rastrear cambios en archivos y coordinar el trabajo en equipo.</a:t>
            </a:r>
          </a:p>
          <a:p>
            <a:r>
              <a:rPr lang="es-AR" dirty="0">
                <a:solidFill>
                  <a:schemeClr val="bg2"/>
                </a:solidFill>
                <a:latin typeface="Raleway" pitchFamily="2" charset="77"/>
              </a:rPr>
              <a:t>Es una herramienta poderosa y esencial para el desarrollo de software y proyectos colaborativos. Su enfoque distribuido y su conjunto de comandos permiten a los equipos trabajar de manera eficiente, mantener un historial claro de cambios y colaborar de forma efectiva en el desarrollo de software.</a:t>
            </a:r>
          </a:p>
          <a:p>
            <a:r>
              <a:rPr lang="es-AR" dirty="0">
                <a:solidFill>
                  <a:schemeClr val="bg2"/>
                </a:solidFill>
                <a:latin typeface="Raleway" pitchFamily="2" charset="77"/>
              </a:rPr>
              <a:t>Opera en un entorno distribuido, lo que significa que cada usuario tiene una copia completa del repositorio en su sistema local. Esto permite que cada miembro del equipo trabaje de manera independiente y, al mismo tiempo, fusionar y sincronizar sus cambios con otros miembros.</a:t>
            </a:r>
          </a:p>
          <a:p>
            <a:endParaRPr lang="es-AR" dirty="0">
              <a:solidFill>
                <a:schemeClr val="bg2"/>
              </a:solidFill>
              <a:latin typeface="Raleway" pitchFamily="2" charset="77"/>
            </a:endParaRPr>
          </a:p>
        </p:txBody>
      </p:sp>
    </p:spTree>
    <p:extLst>
      <p:ext uri="{BB962C8B-B14F-4D97-AF65-F5344CB8AC3E}">
        <p14:creationId xmlns:p14="http://schemas.microsoft.com/office/powerpoint/2010/main" val="579902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Estados de Git</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err="1">
                <a:solidFill>
                  <a:schemeClr val="bg2"/>
                </a:solidFill>
                <a:latin typeface="Raleway" pitchFamily="2" charset="77"/>
              </a:rPr>
              <a:t>Working</a:t>
            </a:r>
            <a:r>
              <a:rPr lang="es-AR" dirty="0">
                <a:solidFill>
                  <a:schemeClr val="bg2"/>
                </a:solidFill>
                <a:latin typeface="Raleway" pitchFamily="2" charset="77"/>
              </a:rPr>
              <a:t> </a:t>
            </a:r>
            <a:r>
              <a:rPr lang="es-AR" dirty="0" err="1">
                <a:solidFill>
                  <a:schemeClr val="bg2"/>
                </a:solidFill>
                <a:latin typeface="Raleway" pitchFamily="2" charset="77"/>
              </a:rPr>
              <a:t>Directory</a:t>
            </a:r>
            <a:endParaRPr lang="es-AR" dirty="0">
              <a:solidFill>
                <a:schemeClr val="bg2"/>
              </a:solidFill>
              <a:latin typeface="Raleway" pitchFamily="2" charset="77"/>
            </a:endParaRPr>
          </a:p>
          <a:p>
            <a:r>
              <a:rPr lang="es-AR" dirty="0" err="1">
                <a:solidFill>
                  <a:schemeClr val="bg2"/>
                </a:solidFill>
                <a:latin typeface="Raleway" pitchFamily="2" charset="77"/>
              </a:rPr>
              <a:t>Staging</a:t>
            </a:r>
            <a:r>
              <a:rPr lang="es-AR" dirty="0">
                <a:solidFill>
                  <a:schemeClr val="bg2"/>
                </a:solidFill>
                <a:latin typeface="Raleway" pitchFamily="2" charset="77"/>
              </a:rPr>
              <a:t> </a:t>
            </a:r>
            <a:r>
              <a:rPr lang="es-AR" dirty="0" err="1">
                <a:solidFill>
                  <a:schemeClr val="bg2"/>
                </a:solidFill>
                <a:latin typeface="Raleway" pitchFamily="2" charset="77"/>
              </a:rPr>
              <a:t>Area</a:t>
            </a:r>
            <a:endParaRPr lang="es-AR" dirty="0">
              <a:solidFill>
                <a:schemeClr val="bg2"/>
              </a:solidFill>
              <a:latin typeface="Raleway" pitchFamily="2" charset="77"/>
            </a:endParaRPr>
          </a:p>
          <a:p>
            <a:r>
              <a:rPr lang="es-AR" dirty="0" err="1">
                <a:solidFill>
                  <a:schemeClr val="bg2"/>
                </a:solidFill>
                <a:latin typeface="Raleway" pitchFamily="2" charset="77"/>
              </a:rPr>
              <a:t>Repository</a:t>
            </a:r>
            <a:endParaRPr lang="es-AR" dirty="0">
              <a:solidFill>
                <a:schemeClr val="bg2"/>
              </a:solidFill>
              <a:latin typeface="Raleway" pitchFamily="2" charset="77"/>
            </a:endParaRPr>
          </a:p>
          <a:p>
            <a:r>
              <a:rPr lang="es-AR" dirty="0">
                <a:solidFill>
                  <a:schemeClr val="bg2"/>
                </a:solidFill>
                <a:latin typeface="Raleway" pitchFamily="2" charset="77"/>
              </a:rPr>
              <a:t>Remote </a:t>
            </a:r>
            <a:r>
              <a:rPr lang="es-AR" dirty="0" err="1">
                <a:solidFill>
                  <a:schemeClr val="bg2"/>
                </a:solidFill>
                <a:latin typeface="Raleway" pitchFamily="2" charset="77"/>
              </a:rPr>
              <a:t>Repository</a:t>
            </a:r>
            <a:r>
              <a:rPr lang="es-AR" dirty="0">
                <a:solidFill>
                  <a:schemeClr val="bg2"/>
                </a:solidFill>
                <a:latin typeface="Raleway" pitchFamily="2" charset="77"/>
              </a:rPr>
              <a:t> (GitHub): Otro repo con sus tres estados internos</a:t>
            </a:r>
          </a:p>
          <a:p>
            <a:endParaRPr lang="es-AR" dirty="0">
              <a:solidFill>
                <a:schemeClr val="bg2"/>
              </a:solidFill>
              <a:latin typeface="Raleway" pitchFamily="2" charset="77"/>
            </a:endParaRPr>
          </a:p>
        </p:txBody>
      </p:sp>
      <p:pic>
        <p:nvPicPr>
          <p:cNvPr id="3" name="Imagen 2">
            <a:extLst>
              <a:ext uri="{FF2B5EF4-FFF2-40B4-BE49-F238E27FC236}">
                <a16:creationId xmlns:a16="http://schemas.microsoft.com/office/drawing/2014/main" id="{82336F07-B122-A5A0-F2EA-4F378FFC6666}"/>
              </a:ext>
            </a:extLst>
          </p:cNvPr>
          <p:cNvPicPr>
            <a:picLocks noChangeAspect="1"/>
          </p:cNvPicPr>
          <p:nvPr/>
        </p:nvPicPr>
        <p:blipFill>
          <a:blip r:embed="rId4"/>
          <a:stretch>
            <a:fillRect/>
          </a:stretch>
        </p:blipFill>
        <p:spPr>
          <a:xfrm>
            <a:off x="5073298" y="2846520"/>
            <a:ext cx="5433973" cy="2597839"/>
          </a:xfrm>
          <a:prstGeom prst="rect">
            <a:avLst/>
          </a:prstGeom>
        </p:spPr>
      </p:pic>
    </p:spTree>
    <p:extLst>
      <p:ext uri="{BB962C8B-B14F-4D97-AF65-F5344CB8AC3E}">
        <p14:creationId xmlns:p14="http://schemas.microsoft.com/office/powerpoint/2010/main" val="1777861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Instalación</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Windows: </a:t>
            </a:r>
            <a:r>
              <a:rPr lang="es-AR" dirty="0">
                <a:solidFill>
                  <a:schemeClr val="bg2"/>
                </a:solidFill>
                <a:latin typeface="Raleway" pitchFamily="2" charset="77"/>
                <a:hlinkClick r:id="rId4">
                  <a:extLst>
                    <a:ext uri="{A12FA001-AC4F-418D-AE19-62706E023703}">
                      <ahyp:hlinkClr xmlns:ahyp="http://schemas.microsoft.com/office/drawing/2018/hyperlinkcolor" val="tx"/>
                    </a:ext>
                  </a:extLst>
                </a:hlinkClick>
              </a:rPr>
              <a:t>https://git-for-windows.github.io/</a:t>
            </a:r>
            <a:endParaRPr lang="es-AR" dirty="0">
              <a:solidFill>
                <a:schemeClr val="bg2"/>
              </a:solidFill>
              <a:latin typeface="Raleway" pitchFamily="2" charset="77"/>
            </a:endParaRPr>
          </a:p>
          <a:p>
            <a:r>
              <a:rPr lang="es-AR" dirty="0">
                <a:solidFill>
                  <a:schemeClr val="bg2"/>
                </a:solidFill>
                <a:latin typeface="Raleway" pitchFamily="2" charset="77"/>
              </a:rPr>
              <a:t>Git </a:t>
            </a:r>
            <a:r>
              <a:rPr lang="es-AR" dirty="0" err="1">
                <a:solidFill>
                  <a:schemeClr val="bg2"/>
                </a:solidFill>
                <a:latin typeface="Raleway" pitchFamily="2" charset="77"/>
              </a:rPr>
              <a:t>Bash</a:t>
            </a:r>
            <a:r>
              <a:rPr lang="es-AR" dirty="0">
                <a:solidFill>
                  <a:schemeClr val="bg2"/>
                </a:solidFill>
                <a:latin typeface="Raleway" pitchFamily="2" charset="77"/>
              </a:rPr>
              <a:t>: </a:t>
            </a:r>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version</a:t>
            </a: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r>
              <a:rPr lang="es-AR" dirty="0">
                <a:solidFill>
                  <a:schemeClr val="bg2"/>
                </a:solidFill>
                <a:latin typeface="Raleway" pitchFamily="2" charset="77"/>
              </a:rPr>
              <a:t>Mac OS:</a:t>
            </a:r>
          </a:p>
          <a:p>
            <a:r>
              <a:rPr lang="es-AR" dirty="0">
                <a:solidFill>
                  <a:schemeClr val="bg2"/>
                </a:solidFill>
                <a:latin typeface="Raleway" pitchFamily="2" charset="77"/>
              </a:rPr>
              <a:t>Terminal: </a:t>
            </a:r>
            <a:r>
              <a:rPr lang="es-AR" dirty="0" err="1">
                <a:solidFill>
                  <a:schemeClr val="bg2"/>
                </a:solidFill>
                <a:latin typeface="Raleway" pitchFamily="2" charset="77"/>
              </a:rPr>
              <a:t>git</a:t>
            </a:r>
            <a:r>
              <a:rPr lang="es-AR" dirty="0">
                <a:solidFill>
                  <a:schemeClr val="bg2"/>
                </a:solidFill>
                <a:latin typeface="Raleway" pitchFamily="2" charset="77"/>
              </a:rPr>
              <a:t> versión</a:t>
            </a:r>
          </a:p>
          <a:p>
            <a:endParaRPr lang="es-AR" dirty="0">
              <a:solidFill>
                <a:schemeClr val="bg2"/>
              </a:solidFill>
              <a:latin typeface="Raleway" pitchFamily="2" charset="77"/>
            </a:endParaRPr>
          </a:p>
        </p:txBody>
      </p:sp>
      <p:pic>
        <p:nvPicPr>
          <p:cNvPr id="6" name="Imagen 5">
            <a:extLst>
              <a:ext uri="{FF2B5EF4-FFF2-40B4-BE49-F238E27FC236}">
                <a16:creationId xmlns:a16="http://schemas.microsoft.com/office/drawing/2014/main" id="{5FEC8960-68AA-170A-A35B-29148D531F5D}"/>
              </a:ext>
            </a:extLst>
          </p:cNvPr>
          <p:cNvPicPr>
            <a:picLocks noChangeAspect="1"/>
          </p:cNvPicPr>
          <p:nvPr/>
        </p:nvPicPr>
        <p:blipFill>
          <a:blip r:embed="rId5"/>
          <a:stretch>
            <a:fillRect/>
          </a:stretch>
        </p:blipFill>
        <p:spPr>
          <a:xfrm>
            <a:off x="5998561" y="1866189"/>
            <a:ext cx="2654300" cy="1104900"/>
          </a:xfrm>
          <a:prstGeom prst="rect">
            <a:avLst/>
          </a:prstGeom>
        </p:spPr>
      </p:pic>
      <p:pic>
        <p:nvPicPr>
          <p:cNvPr id="7" name="Imagen 6">
            <a:extLst>
              <a:ext uri="{FF2B5EF4-FFF2-40B4-BE49-F238E27FC236}">
                <a16:creationId xmlns:a16="http://schemas.microsoft.com/office/drawing/2014/main" id="{45B51716-2109-1887-B0B3-217496F23464}"/>
              </a:ext>
            </a:extLst>
          </p:cNvPr>
          <p:cNvPicPr>
            <a:picLocks noChangeAspect="1"/>
          </p:cNvPicPr>
          <p:nvPr/>
        </p:nvPicPr>
        <p:blipFill>
          <a:blip r:embed="rId6"/>
          <a:stretch>
            <a:fillRect/>
          </a:stretch>
        </p:blipFill>
        <p:spPr>
          <a:xfrm>
            <a:off x="5420360" y="4235513"/>
            <a:ext cx="4406812" cy="2028295"/>
          </a:xfrm>
          <a:prstGeom prst="rect">
            <a:avLst/>
          </a:prstGeom>
        </p:spPr>
      </p:pic>
    </p:spTree>
    <p:extLst>
      <p:ext uri="{BB962C8B-B14F-4D97-AF65-F5344CB8AC3E}">
        <p14:creationId xmlns:p14="http://schemas.microsoft.com/office/powerpoint/2010/main" val="220190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Configuración de Editor</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Windows: Notepad++</a:t>
            </a:r>
          </a:p>
          <a:p>
            <a:r>
              <a:rPr lang="es-AR" dirty="0">
                <a:solidFill>
                  <a:schemeClr val="bg2"/>
                </a:solidFill>
                <a:latin typeface="Raleway" pitchFamily="2" charset="77"/>
              </a:rPr>
              <a:t>Agregamos el </a:t>
            </a:r>
            <a:r>
              <a:rPr lang="es-AR" dirty="0" err="1">
                <a:solidFill>
                  <a:schemeClr val="bg2"/>
                </a:solidFill>
                <a:latin typeface="Raleway" pitchFamily="2" charset="77"/>
              </a:rPr>
              <a:t>path</a:t>
            </a:r>
            <a:r>
              <a:rPr lang="es-AR" dirty="0">
                <a:solidFill>
                  <a:schemeClr val="bg2"/>
                </a:solidFill>
                <a:latin typeface="Raleway" pitchFamily="2" charset="77"/>
              </a:rPr>
              <a:t> en las variables de entorno</a:t>
            </a:r>
          </a:p>
          <a:p>
            <a:r>
              <a:rPr lang="es-AR" dirty="0">
                <a:solidFill>
                  <a:schemeClr val="bg2"/>
                </a:solidFill>
                <a:latin typeface="Raleway" pitchFamily="2" charset="77"/>
              </a:rPr>
              <a:t>Ponemos un alias, por ejemplo </a:t>
            </a:r>
            <a:r>
              <a:rPr lang="es-AR" dirty="0" err="1">
                <a:solidFill>
                  <a:schemeClr val="bg2"/>
                </a:solidFill>
                <a:latin typeface="Raleway" pitchFamily="2" charset="77"/>
              </a:rPr>
              <a:t>npp</a:t>
            </a:r>
            <a:r>
              <a:rPr lang="es-AR" dirty="0">
                <a:solidFill>
                  <a:schemeClr val="bg2"/>
                </a:solidFill>
                <a:latin typeface="Raleway" pitchFamily="2" charset="77"/>
              </a:rPr>
              <a:t>:</a:t>
            </a:r>
          </a:p>
          <a:p>
            <a:r>
              <a:rPr lang="es-AR" dirty="0">
                <a:solidFill>
                  <a:schemeClr val="bg2"/>
                </a:solidFill>
                <a:latin typeface="Raleway" pitchFamily="2" charset="77"/>
              </a:rPr>
              <a:t>Desde Git </a:t>
            </a:r>
            <a:r>
              <a:rPr lang="es-AR" dirty="0" err="1">
                <a:solidFill>
                  <a:schemeClr val="bg2"/>
                </a:solidFill>
                <a:latin typeface="Raleway" pitchFamily="2" charset="77"/>
              </a:rPr>
              <a:t>Bash</a:t>
            </a:r>
            <a:r>
              <a:rPr lang="es-AR" dirty="0">
                <a:solidFill>
                  <a:schemeClr val="bg2"/>
                </a:solidFill>
                <a:latin typeface="Raleway" pitchFamily="2" charset="77"/>
              </a:rPr>
              <a:t>: </a:t>
            </a:r>
            <a:r>
              <a:rPr lang="es-AR" dirty="0">
                <a:solidFill>
                  <a:schemeClr val="bg2"/>
                </a:solidFill>
                <a:latin typeface="Courier New" panose="02070309020205020404" pitchFamily="49" charset="0"/>
                <a:cs typeface="Courier New" panose="02070309020205020404" pitchFamily="49" charset="0"/>
              </a:rPr>
              <a:t>Notepad++ .</a:t>
            </a:r>
            <a:r>
              <a:rPr lang="es-AR" dirty="0" err="1">
                <a:solidFill>
                  <a:schemeClr val="bg2"/>
                </a:solidFill>
                <a:latin typeface="Courier New" panose="02070309020205020404" pitchFamily="49" charset="0"/>
                <a:cs typeface="Courier New" panose="02070309020205020404" pitchFamily="49" charset="0"/>
              </a:rPr>
              <a:t>bash_profile</a:t>
            </a:r>
            <a:endParaRPr lang="es-AR" dirty="0">
              <a:solidFill>
                <a:schemeClr val="bg2"/>
              </a:solidFill>
              <a:latin typeface="Raleway" pitchFamily="2" charset="77"/>
            </a:endParaRPr>
          </a:p>
          <a:p>
            <a:r>
              <a:rPr lang="es-AR" dirty="0">
                <a:solidFill>
                  <a:schemeClr val="bg2"/>
                </a:solidFill>
                <a:latin typeface="Raleway" pitchFamily="2" charset="77"/>
              </a:rPr>
              <a:t>En el archivo escribimos: </a:t>
            </a:r>
          </a:p>
          <a:p>
            <a:pPr marL="114300" indent="0">
              <a:buNone/>
            </a:pPr>
            <a:r>
              <a:rPr lang="es-AR" dirty="0">
                <a:solidFill>
                  <a:schemeClr val="bg2"/>
                </a:solidFill>
                <a:latin typeface="Courier New" panose="02070309020205020404" pitchFamily="49" charset="0"/>
                <a:cs typeface="Courier New" panose="02070309020205020404" pitchFamily="49" charset="0"/>
              </a:rPr>
              <a:t>Alias </a:t>
            </a:r>
            <a:r>
              <a:rPr lang="es-AR" dirty="0" err="1">
                <a:solidFill>
                  <a:schemeClr val="bg2"/>
                </a:solidFill>
                <a:latin typeface="Courier New" panose="02070309020205020404" pitchFamily="49" charset="0"/>
                <a:cs typeface="Courier New" panose="02070309020205020404" pitchFamily="49" charset="0"/>
              </a:rPr>
              <a:t>npp</a:t>
            </a:r>
            <a:r>
              <a:rPr lang="es-AR" dirty="0">
                <a:solidFill>
                  <a:schemeClr val="bg2"/>
                </a:solidFill>
                <a:latin typeface="Courier New" panose="02070309020205020404" pitchFamily="49" charset="0"/>
                <a:cs typeface="Courier New" panose="02070309020205020404" pitchFamily="49" charset="0"/>
              </a:rPr>
              <a:t>=’</a:t>
            </a:r>
            <a:r>
              <a:rPr lang="es-AR" dirty="0" err="1">
                <a:solidFill>
                  <a:schemeClr val="bg2"/>
                </a:solidFill>
                <a:latin typeface="Courier New" panose="02070309020205020404" pitchFamily="49" charset="0"/>
                <a:cs typeface="Courier New" panose="02070309020205020404" pitchFamily="49" charset="0"/>
              </a:rPr>
              <a:t>notepad</a:t>
            </a:r>
            <a:r>
              <a:rPr lang="es-AR" dirty="0">
                <a:solidFill>
                  <a:schemeClr val="bg2"/>
                </a:solidFill>
                <a:latin typeface="Courier New" panose="02070309020205020404" pitchFamily="49" charset="0"/>
                <a:cs typeface="Courier New" panose="02070309020205020404" pitchFamily="49" charset="0"/>
              </a:rPr>
              <a:t>++.exe -</a:t>
            </a:r>
            <a:r>
              <a:rPr lang="es-AR" dirty="0" err="1">
                <a:solidFill>
                  <a:schemeClr val="bg2"/>
                </a:solidFill>
                <a:latin typeface="Courier New" panose="02070309020205020404" pitchFamily="49" charset="0"/>
                <a:cs typeface="Courier New" panose="02070309020205020404" pitchFamily="49" charset="0"/>
              </a:rPr>
              <a:t>multiInst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nosession</a:t>
            </a:r>
            <a:r>
              <a:rPr lang="es-AR" dirty="0">
                <a:solidFill>
                  <a:schemeClr val="bg2"/>
                </a:solidFill>
                <a:latin typeface="Courier New" panose="02070309020205020404" pitchFamily="49" charset="0"/>
                <a:cs typeface="Courier New" panose="02070309020205020404" pitchFamily="49" charset="0"/>
              </a:rPr>
              <a:t>’ </a:t>
            </a:r>
          </a:p>
          <a:p>
            <a:r>
              <a:rPr lang="es-AR" dirty="0">
                <a:solidFill>
                  <a:schemeClr val="bg2"/>
                </a:solidFill>
                <a:latin typeface="Raleway" pitchFamily="2" charset="77"/>
              </a:rPr>
              <a:t>Guardamos, reiniciamos </a:t>
            </a:r>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bash</a:t>
            </a:r>
            <a:r>
              <a:rPr lang="es-AR" dirty="0">
                <a:solidFill>
                  <a:schemeClr val="bg2"/>
                </a:solidFill>
                <a:latin typeface="Raleway" pitchFamily="2" charset="77"/>
              </a:rPr>
              <a:t> y ahora cuando escribamos </a:t>
            </a:r>
            <a:r>
              <a:rPr lang="es-AR" dirty="0" err="1">
                <a:solidFill>
                  <a:schemeClr val="bg2"/>
                </a:solidFill>
                <a:latin typeface="Raleway" pitchFamily="2" charset="77"/>
              </a:rPr>
              <a:t>npp</a:t>
            </a:r>
            <a:r>
              <a:rPr lang="es-AR" dirty="0">
                <a:solidFill>
                  <a:schemeClr val="bg2"/>
                </a:solidFill>
                <a:latin typeface="Raleway" pitchFamily="2" charset="77"/>
              </a:rPr>
              <a:t> se abrirá Notepad++</a:t>
            </a:r>
          </a:p>
          <a:p>
            <a:r>
              <a:rPr lang="es-AR" dirty="0">
                <a:solidFill>
                  <a:schemeClr val="bg2"/>
                </a:solidFill>
                <a:latin typeface="Raleway" pitchFamily="2" charset="77"/>
              </a:rPr>
              <a:t>Ahora vamos a dejar a </a:t>
            </a:r>
            <a:r>
              <a:rPr lang="es-AR" dirty="0" err="1">
                <a:solidFill>
                  <a:schemeClr val="bg2"/>
                </a:solidFill>
                <a:latin typeface="Raleway" pitchFamily="2" charset="77"/>
              </a:rPr>
              <a:t>npp</a:t>
            </a:r>
            <a:r>
              <a:rPr lang="es-AR" dirty="0">
                <a:solidFill>
                  <a:schemeClr val="bg2"/>
                </a:solidFill>
                <a:latin typeface="Raleway" pitchFamily="2" charset="77"/>
              </a:rPr>
              <a:t> como editor predeterminado de </a:t>
            </a:r>
            <a:r>
              <a:rPr lang="es-AR" dirty="0" err="1">
                <a:solidFill>
                  <a:schemeClr val="bg2"/>
                </a:solidFill>
                <a:latin typeface="Raleway" pitchFamily="2" charset="77"/>
              </a:rPr>
              <a:t>git</a:t>
            </a:r>
            <a:r>
              <a:rPr lang="es-AR" dirty="0">
                <a:solidFill>
                  <a:schemeClr val="bg2"/>
                </a:solidFill>
                <a:latin typeface="Raleway" pitchFamily="2" charset="77"/>
              </a:rPr>
              <a:t>:</a:t>
            </a:r>
          </a:p>
          <a:p>
            <a:pPr marL="114300" indent="0">
              <a:buNone/>
            </a:pPr>
            <a:r>
              <a:rPr lang="es-MX" dirty="0">
                <a:solidFill>
                  <a:schemeClr val="bg2"/>
                </a:solidFill>
                <a:latin typeface="Courier New" panose="02070309020205020404" pitchFamily="49" charset="0"/>
                <a:cs typeface="Courier New" panose="02070309020205020404" pitchFamily="49" charset="0"/>
              </a:rPr>
              <a:t>$ cat ~/.gitconfig</a:t>
            </a:r>
            <a:endParaRPr lang="es-AR" dirty="0">
              <a:solidFill>
                <a:schemeClr val="bg2"/>
              </a:solidFill>
              <a:latin typeface="Courier New" panose="02070309020205020404" pitchFamily="49" charset="0"/>
              <a:cs typeface="Courier New" panose="02070309020205020404" pitchFamily="49"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kern="100" dirty="0">
              <a:latin typeface="Calibri" panose="020F0502020204030204" pitchFamily="34" charset="0"/>
              <a:ea typeface="Calibri" panose="020F0502020204030204" pitchFamily="34" charset="0"/>
              <a:cs typeface="Times New Roman" panose="02020603050405020304" pitchFamily="18"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config</a:t>
            </a:r>
            <a:r>
              <a:rPr lang="es-AR" dirty="0">
                <a:solidFill>
                  <a:schemeClr val="bg2"/>
                </a:solidFill>
                <a:latin typeface="Courier New" panose="02070309020205020404" pitchFamily="49" charset="0"/>
                <a:cs typeface="Courier New" panose="02070309020205020404" pitchFamily="49" charset="0"/>
              </a:rPr>
              <a:t> --global </a:t>
            </a:r>
            <a:r>
              <a:rPr lang="es-AR" dirty="0" err="1">
                <a:solidFill>
                  <a:schemeClr val="bg2"/>
                </a:solidFill>
                <a:latin typeface="Courier New" panose="02070309020205020404" pitchFamily="49" charset="0"/>
                <a:cs typeface="Courier New" panose="02070309020205020404" pitchFamily="49" charset="0"/>
              </a:rPr>
              <a:t>core.editor</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notepad</a:t>
            </a:r>
            <a:r>
              <a:rPr lang="es-AR" dirty="0">
                <a:solidFill>
                  <a:schemeClr val="bg2"/>
                </a:solidFill>
                <a:latin typeface="Courier New" panose="02070309020205020404" pitchFamily="49" charset="0"/>
                <a:cs typeface="Courier New" panose="02070309020205020404" pitchFamily="49" charset="0"/>
              </a:rPr>
              <a:t>++.exe -</a:t>
            </a:r>
            <a:r>
              <a:rPr lang="es-AR" dirty="0" err="1">
                <a:solidFill>
                  <a:schemeClr val="bg2"/>
                </a:solidFill>
                <a:latin typeface="Courier New" panose="02070309020205020404" pitchFamily="49" charset="0"/>
                <a:cs typeface="Courier New" panose="02070309020205020404" pitchFamily="49" charset="0"/>
              </a:rPr>
              <a:t>multiInst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nosession</a:t>
            </a:r>
            <a:r>
              <a:rPr lang="es-AR" dirty="0">
                <a:solidFill>
                  <a:schemeClr val="bg2"/>
                </a:solidFill>
                <a:latin typeface="Courier New" panose="02070309020205020404" pitchFamily="49" charset="0"/>
                <a:cs typeface="Courier New" panose="02070309020205020404" pitchFamily="49" charset="0"/>
              </a:rPr>
              <a:t>"</a:t>
            </a:r>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pic>
        <p:nvPicPr>
          <p:cNvPr id="3" name="Imagen 2">
            <a:extLst>
              <a:ext uri="{FF2B5EF4-FFF2-40B4-BE49-F238E27FC236}">
                <a16:creationId xmlns:a16="http://schemas.microsoft.com/office/drawing/2014/main" id="{2CE1CCA8-036E-550B-C390-A428D9ACF139}"/>
              </a:ext>
            </a:extLst>
          </p:cNvPr>
          <p:cNvPicPr>
            <a:picLocks noChangeAspect="1"/>
          </p:cNvPicPr>
          <p:nvPr/>
        </p:nvPicPr>
        <p:blipFill>
          <a:blip r:embed="rId4"/>
          <a:stretch>
            <a:fillRect/>
          </a:stretch>
        </p:blipFill>
        <p:spPr>
          <a:xfrm>
            <a:off x="9501353" y="1270381"/>
            <a:ext cx="2312275" cy="1570864"/>
          </a:xfrm>
          <a:prstGeom prst="rect">
            <a:avLst/>
          </a:prstGeom>
        </p:spPr>
      </p:pic>
      <p:pic>
        <p:nvPicPr>
          <p:cNvPr id="5" name="Imagen 4">
            <a:extLst>
              <a:ext uri="{FF2B5EF4-FFF2-40B4-BE49-F238E27FC236}">
                <a16:creationId xmlns:a16="http://schemas.microsoft.com/office/drawing/2014/main" id="{28B91ABC-0542-AAA1-8CDE-EEB39DCBBA53}"/>
              </a:ext>
            </a:extLst>
          </p:cNvPr>
          <p:cNvPicPr>
            <a:picLocks noChangeAspect="1"/>
          </p:cNvPicPr>
          <p:nvPr/>
        </p:nvPicPr>
        <p:blipFill>
          <a:blip r:embed="rId5"/>
          <a:stretch>
            <a:fillRect/>
          </a:stretch>
        </p:blipFill>
        <p:spPr>
          <a:xfrm>
            <a:off x="5202817" y="4200667"/>
            <a:ext cx="5612130" cy="1189355"/>
          </a:xfrm>
          <a:prstGeom prst="rect">
            <a:avLst/>
          </a:prstGeom>
        </p:spPr>
      </p:pic>
    </p:spTree>
    <p:extLst>
      <p:ext uri="{BB962C8B-B14F-4D97-AF65-F5344CB8AC3E}">
        <p14:creationId xmlns:p14="http://schemas.microsoft.com/office/powerpoint/2010/main" val="2347590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Configuración de Editor</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MAC: </a:t>
            </a:r>
            <a:r>
              <a:rPr lang="es-AR" dirty="0" err="1">
                <a:solidFill>
                  <a:schemeClr val="bg2"/>
                </a:solidFill>
                <a:latin typeface="Raleway" pitchFamily="2" charset="77"/>
              </a:rPr>
              <a:t>TextMate</a:t>
            </a:r>
            <a:r>
              <a:rPr lang="es-AR" dirty="0">
                <a:solidFill>
                  <a:schemeClr val="bg2"/>
                </a:solidFill>
                <a:latin typeface="Raleway" pitchFamily="2" charset="77"/>
              </a:rPr>
              <a:t> </a:t>
            </a:r>
            <a:r>
              <a:rPr lang="es-AR" dirty="0">
                <a:solidFill>
                  <a:schemeClr val="bg2"/>
                </a:solidFill>
                <a:latin typeface="Raleway" pitchFamily="2" charset="77"/>
                <a:hlinkClick r:id="rId4"/>
              </a:rPr>
              <a:t>https://macromates.com/</a:t>
            </a:r>
            <a:endParaRPr lang="es-AR" dirty="0">
              <a:solidFill>
                <a:schemeClr val="bg2"/>
              </a:solidFill>
              <a:latin typeface="Raleway" pitchFamily="2" charset="77"/>
            </a:endParaRPr>
          </a:p>
          <a:p>
            <a:r>
              <a:rPr lang="es-AR" dirty="0">
                <a:solidFill>
                  <a:schemeClr val="bg2"/>
                </a:solidFill>
                <a:latin typeface="Raleway" pitchFamily="2" charset="77"/>
              </a:rPr>
              <a:t>En las Preferencias de </a:t>
            </a:r>
            <a:r>
              <a:rPr lang="es-AR" dirty="0" err="1">
                <a:solidFill>
                  <a:schemeClr val="bg2"/>
                </a:solidFill>
                <a:latin typeface="Raleway" pitchFamily="2" charset="77"/>
              </a:rPr>
              <a:t>TextMate</a:t>
            </a:r>
            <a:r>
              <a:rPr lang="es-AR" dirty="0">
                <a:solidFill>
                  <a:schemeClr val="bg2"/>
                </a:solidFill>
                <a:latin typeface="Raleway" pitchFamily="2" charset="77"/>
              </a:rPr>
              <a:t> le damos </a:t>
            </a:r>
            <a:r>
              <a:rPr lang="es-AR" dirty="0" err="1">
                <a:solidFill>
                  <a:schemeClr val="bg2"/>
                </a:solidFill>
                <a:latin typeface="Raleway" pitchFamily="2" charset="77"/>
              </a:rPr>
              <a:t>Install</a:t>
            </a: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r>
              <a:rPr lang="es-AR" dirty="0">
                <a:solidFill>
                  <a:schemeClr val="bg2"/>
                </a:solidFill>
                <a:latin typeface="Raleway" pitchFamily="2" charset="77"/>
              </a:rPr>
              <a:t>En la terminal cuando escribamos mate se va a abrir. </a:t>
            </a:r>
          </a:p>
          <a:p>
            <a:r>
              <a:rPr lang="es-AR" dirty="0">
                <a:solidFill>
                  <a:schemeClr val="bg2"/>
                </a:solidFill>
                <a:latin typeface="Raleway" pitchFamily="2" charset="77"/>
              </a:rPr>
              <a:t>Ahora lo integramos con Git:</a:t>
            </a:r>
          </a:p>
          <a:p>
            <a:pPr marL="114300" indent="0">
              <a:buNone/>
            </a:pPr>
            <a:r>
              <a:rPr lang="es-MX" sz="1800" kern="0" dirty="0">
                <a:solidFill>
                  <a:srgbClr val="000000"/>
                </a:solidFill>
                <a:effectLst/>
                <a:latin typeface="Courier New" panose="02070309020205020404" pitchFamily="49" charset="0"/>
                <a:ea typeface="Calibri" panose="020F0502020204030204" pitchFamily="34" charset="0"/>
                <a:cs typeface="Courier New" panose="02070309020205020404" pitchFamily="49" charset="0"/>
              </a:rPr>
              <a:t>git config --global core.editor "mate -w"</a:t>
            </a:r>
            <a:endParaRPr lang="es-AR" sz="1800" kern="100" dirty="0">
              <a:effectLst/>
              <a:latin typeface="Courier New" panose="02070309020205020404" pitchFamily="49" charset="0"/>
              <a:ea typeface="Calibri" panose="020F0502020204030204" pitchFamily="34" charset="0"/>
              <a:cs typeface="Courier New" panose="02070309020205020404" pitchFamily="49" charset="0"/>
            </a:endParaRPr>
          </a:p>
          <a:p>
            <a:pPr marL="114300" indent="0">
              <a:buNone/>
            </a:pPr>
            <a:r>
              <a:rPr lang="es-MX" sz="1800" kern="0" dirty="0">
                <a:solidFill>
                  <a:srgbClr val="000000"/>
                </a:solidFill>
                <a:effectLst/>
                <a:latin typeface="Courier New" panose="02070309020205020404" pitchFamily="49" charset="0"/>
                <a:ea typeface="Calibri" panose="020F0502020204030204" pitchFamily="34" charset="0"/>
                <a:cs typeface="Courier New" panose="02070309020205020404" pitchFamily="49" charset="0"/>
              </a:rPr>
              <a:t>git config --global -e</a:t>
            </a:r>
            <a:endParaRPr lang="es-AR" sz="1800" kern="100" dirty="0">
              <a:effectLst/>
              <a:latin typeface="Courier New" panose="02070309020205020404" pitchFamily="49" charset="0"/>
              <a:ea typeface="Calibri" panose="020F0502020204030204" pitchFamily="34" charset="0"/>
              <a:cs typeface="Courier New" panose="02070309020205020404" pitchFamily="49" charset="0"/>
            </a:endParaRPr>
          </a:p>
          <a:p>
            <a:pPr marL="114300" indent="0">
              <a:buNone/>
            </a:pP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pic>
        <p:nvPicPr>
          <p:cNvPr id="6" name="Imagen 5">
            <a:extLst>
              <a:ext uri="{FF2B5EF4-FFF2-40B4-BE49-F238E27FC236}">
                <a16:creationId xmlns:a16="http://schemas.microsoft.com/office/drawing/2014/main" id="{89E03A50-7AFE-D110-4A2B-1D1FD0CEEE91}"/>
              </a:ext>
            </a:extLst>
          </p:cNvPr>
          <p:cNvPicPr>
            <a:picLocks noChangeAspect="1"/>
          </p:cNvPicPr>
          <p:nvPr/>
        </p:nvPicPr>
        <p:blipFill>
          <a:blip r:embed="rId5"/>
          <a:stretch>
            <a:fillRect/>
          </a:stretch>
        </p:blipFill>
        <p:spPr>
          <a:xfrm>
            <a:off x="6166636" y="1876386"/>
            <a:ext cx="3450329" cy="2708036"/>
          </a:xfrm>
          <a:prstGeom prst="rect">
            <a:avLst/>
          </a:prstGeom>
        </p:spPr>
      </p:pic>
    </p:spTree>
    <p:extLst>
      <p:ext uri="{BB962C8B-B14F-4D97-AF65-F5344CB8AC3E}">
        <p14:creationId xmlns:p14="http://schemas.microsoft.com/office/powerpoint/2010/main" val="2039436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Principales conceptos de Git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dirty="0">
                <a:solidFill>
                  <a:schemeClr val="bg2"/>
                </a:solidFill>
                <a:latin typeface="Raleway" pitchFamily="2" charset="77"/>
              </a:rPr>
              <a:t>Repositorio: Es el almacén de todos los archivos y la historia de cambios de un proyecto. Puede ser local o remoto.</a:t>
            </a:r>
          </a:p>
          <a:p>
            <a:r>
              <a:rPr lang="es-AR" dirty="0" err="1">
                <a:solidFill>
                  <a:schemeClr val="bg2"/>
                </a:solidFill>
                <a:latin typeface="Raleway" pitchFamily="2" charset="77"/>
              </a:rPr>
              <a:t>Commit</a:t>
            </a:r>
            <a:r>
              <a:rPr lang="es-AR" dirty="0">
                <a:solidFill>
                  <a:schemeClr val="bg2"/>
                </a:solidFill>
                <a:latin typeface="Raleway" pitchFamily="2" charset="77"/>
              </a:rPr>
              <a:t>: Representa un conjunto de cambios en los archivos del proyecto en un momento específico. Los </a:t>
            </a:r>
            <a:r>
              <a:rPr lang="es-AR" dirty="0" err="1">
                <a:solidFill>
                  <a:schemeClr val="bg2"/>
                </a:solidFill>
                <a:latin typeface="Raleway" pitchFamily="2" charset="77"/>
              </a:rPr>
              <a:t>commits</a:t>
            </a:r>
            <a:r>
              <a:rPr lang="es-AR" dirty="0">
                <a:solidFill>
                  <a:schemeClr val="bg2"/>
                </a:solidFill>
                <a:latin typeface="Raleway" pitchFamily="2" charset="77"/>
              </a:rPr>
              <a:t> crean una línea de tiempo y permiten volver atrás en la historia del proyecto.</a:t>
            </a:r>
          </a:p>
          <a:p>
            <a:r>
              <a:rPr lang="es-AR" dirty="0">
                <a:solidFill>
                  <a:schemeClr val="bg2"/>
                </a:solidFill>
                <a:latin typeface="Raleway" pitchFamily="2" charset="77"/>
              </a:rPr>
              <a:t>Rama (Branch): Es una línea de desarrollo independiente que permite trabajar en nuevas características o solucionar problemas sin afectar la rama principal.</a:t>
            </a:r>
          </a:p>
          <a:p>
            <a:r>
              <a:rPr lang="es-AR" dirty="0">
                <a:solidFill>
                  <a:schemeClr val="bg2"/>
                </a:solidFill>
                <a:latin typeface="Raleway" pitchFamily="2" charset="77"/>
              </a:rPr>
              <a:t>Fusión (</a:t>
            </a:r>
            <a:r>
              <a:rPr lang="es-AR" dirty="0" err="1">
                <a:solidFill>
                  <a:schemeClr val="bg2"/>
                </a:solidFill>
                <a:latin typeface="Raleway" pitchFamily="2" charset="77"/>
              </a:rPr>
              <a:t>Merge</a:t>
            </a:r>
            <a:r>
              <a:rPr lang="es-AR" dirty="0">
                <a:solidFill>
                  <a:schemeClr val="bg2"/>
                </a:solidFill>
                <a:latin typeface="Raleway" pitchFamily="2" charset="77"/>
              </a:rPr>
              <a:t>): Es el proceso de combinar los cambios de una rama en otra. Permite incorporar las actualizaciones realizadas en una rama secundaria de vuelta a la rama principal.</a:t>
            </a:r>
          </a:p>
          <a:p>
            <a:r>
              <a:rPr lang="es-AR" dirty="0">
                <a:solidFill>
                  <a:schemeClr val="bg2"/>
                </a:solidFill>
                <a:latin typeface="Raleway" pitchFamily="2" charset="77"/>
              </a:rPr>
              <a:t>Clonación (Clone): Consiste en crear una copia exacta de un repositorio remoto en el sistema local del usuario.</a:t>
            </a:r>
          </a:p>
        </p:txBody>
      </p:sp>
    </p:spTree>
    <p:extLst>
      <p:ext uri="{BB962C8B-B14F-4D97-AF65-F5344CB8AC3E}">
        <p14:creationId xmlns:p14="http://schemas.microsoft.com/office/powerpoint/2010/main" val="1657865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Comandos básicos de Git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init</a:t>
            </a:r>
            <a:r>
              <a:rPr lang="es-AR" dirty="0">
                <a:solidFill>
                  <a:schemeClr val="bg2"/>
                </a:solidFill>
                <a:latin typeface="Raleway" pitchFamily="2" charset="77"/>
              </a:rPr>
              <a:t>: Inicializa un nuevo repositorio local en el directorio actual.</a:t>
            </a:r>
          </a:p>
          <a:p>
            <a:r>
              <a:rPr lang="es-AR" dirty="0" err="1">
                <a:solidFill>
                  <a:schemeClr val="bg2"/>
                </a:solidFill>
                <a:latin typeface="Raleway" pitchFamily="2" charset="77"/>
              </a:rPr>
              <a:t>git</a:t>
            </a:r>
            <a:r>
              <a:rPr lang="es-AR" dirty="0">
                <a:solidFill>
                  <a:schemeClr val="bg2"/>
                </a:solidFill>
                <a:latin typeface="Raleway" pitchFamily="2" charset="77"/>
              </a:rPr>
              <a:t> clone [URL]: Clona un repositorio remoto y crea una copia local.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add</a:t>
            </a:r>
            <a:r>
              <a:rPr lang="es-AR" dirty="0">
                <a:solidFill>
                  <a:schemeClr val="bg2"/>
                </a:solidFill>
                <a:latin typeface="Raleway" pitchFamily="2" charset="77"/>
              </a:rPr>
              <a:t> [archivo]: Agrega los cambios de un archivo específico a la zona de preparación (</a:t>
            </a:r>
            <a:r>
              <a:rPr lang="es-AR" dirty="0" err="1">
                <a:solidFill>
                  <a:schemeClr val="bg2"/>
                </a:solidFill>
                <a:latin typeface="Raleway" pitchFamily="2" charset="77"/>
              </a:rPr>
              <a:t>staging</a:t>
            </a:r>
            <a:r>
              <a:rPr lang="es-AR" dirty="0">
                <a:solidFill>
                  <a:schemeClr val="bg2"/>
                </a:solidFill>
                <a:latin typeface="Raleway" pitchFamily="2" charset="77"/>
              </a:rPr>
              <a:t> </a:t>
            </a:r>
            <a:r>
              <a:rPr lang="es-AR" dirty="0" err="1">
                <a:solidFill>
                  <a:schemeClr val="bg2"/>
                </a:solidFill>
                <a:latin typeface="Raleway" pitchFamily="2" charset="77"/>
              </a:rPr>
              <a:t>area</a:t>
            </a:r>
            <a:r>
              <a:rPr lang="es-AR" dirty="0">
                <a:solidFill>
                  <a:schemeClr val="bg2"/>
                </a:solidFill>
                <a:latin typeface="Raleway" pitchFamily="2" charset="77"/>
              </a:rPr>
              <a:t>) para ser incluidos en el próximo </a:t>
            </a:r>
            <a:r>
              <a:rPr lang="es-AR" dirty="0" err="1">
                <a:solidFill>
                  <a:schemeClr val="bg2"/>
                </a:solidFill>
                <a:latin typeface="Raleway" pitchFamily="2" charset="77"/>
              </a:rPr>
              <a:t>commit</a:t>
            </a:r>
            <a:r>
              <a:rPr lang="es-AR" dirty="0">
                <a:solidFill>
                  <a:schemeClr val="bg2"/>
                </a:solidFill>
                <a:latin typeface="Raleway" pitchFamily="2" charset="77"/>
              </a:rPr>
              <a:t>.</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commit</a:t>
            </a:r>
            <a:r>
              <a:rPr lang="es-AR" dirty="0">
                <a:solidFill>
                  <a:schemeClr val="bg2"/>
                </a:solidFill>
                <a:latin typeface="Raleway" pitchFamily="2" charset="77"/>
              </a:rPr>
              <a:t> -m "Mensaje del </a:t>
            </a:r>
            <a:r>
              <a:rPr lang="es-AR" dirty="0" err="1">
                <a:solidFill>
                  <a:schemeClr val="bg2"/>
                </a:solidFill>
                <a:latin typeface="Raleway" pitchFamily="2" charset="77"/>
              </a:rPr>
              <a:t>commit</a:t>
            </a:r>
            <a:r>
              <a:rPr lang="es-AR" dirty="0">
                <a:solidFill>
                  <a:schemeClr val="bg2"/>
                </a:solidFill>
                <a:latin typeface="Raleway" pitchFamily="2" charset="77"/>
              </a:rPr>
              <a:t>": Crea un nuevo </a:t>
            </a:r>
            <a:r>
              <a:rPr lang="es-AR" dirty="0" err="1">
                <a:solidFill>
                  <a:schemeClr val="bg2"/>
                </a:solidFill>
                <a:latin typeface="Raleway" pitchFamily="2" charset="77"/>
              </a:rPr>
              <a:t>commit</a:t>
            </a:r>
            <a:r>
              <a:rPr lang="es-AR" dirty="0">
                <a:solidFill>
                  <a:schemeClr val="bg2"/>
                </a:solidFill>
                <a:latin typeface="Raleway" pitchFamily="2" charset="77"/>
              </a:rPr>
              <a:t> con los cambios preparados en la zona de preparación.</a:t>
            </a:r>
          </a:p>
          <a:p>
            <a:r>
              <a:rPr lang="es-AR" dirty="0" err="1">
                <a:solidFill>
                  <a:schemeClr val="bg2"/>
                </a:solidFill>
                <a:latin typeface="Raleway" pitchFamily="2" charset="77"/>
              </a:rPr>
              <a:t>git</a:t>
            </a:r>
            <a:r>
              <a:rPr lang="es-AR" dirty="0">
                <a:solidFill>
                  <a:schemeClr val="bg2"/>
                </a:solidFill>
                <a:latin typeface="Raleway" pitchFamily="2" charset="77"/>
              </a:rPr>
              <a:t> status: Muestra el estado actual del repositorio, incluyendo archivos modificados, nuevos o eliminados.</a:t>
            </a:r>
          </a:p>
          <a:p>
            <a:r>
              <a:rPr lang="es-AR" dirty="0" err="1">
                <a:solidFill>
                  <a:schemeClr val="bg2"/>
                </a:solidFill>
                <a:latin typeface="Raleway" pitchFamily="2" charset="77"/>
              </a:rPr>
              <a:t>git</a:t>
            </a:r>
            <a:r>
              <a:rPr lang="es-AR" dirty="0">
                <a:solidFill>
                  <a:schemeClr val="bg2"/>
                </a:solidFill>
                <a:latin typeface="Raleway" pitchFamily="2" charset="77"/>
              </a:rPr>
              <a:t> log: Muestra la lista de </a:t>
            </a:r>
            <a:r>
              <a:rPr lang="es-AR" dirty="0" err="1">
                <a:solidFill>
                  <a:schemeClr val="bg2"/>
                </a:solidFill>
                <a:latin typeface="Raleway" pitchFamily="2" charset="77"/>
              </a:rPr>
              <a:t>commits</a:t>
            </a:r>
            <a:r>
              <a:rPr lang="es-AR" dirty="0">
                <a:solidFill>
                  <a:schemeClr val="bg2"/>
                </a:solidFill>
                <a:latin typeface="Raleway" pitchFamily="2" charset="77"/>
              </a:rPr>
              <a:t> realizados en orden cronológico inverso.</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push</a:t>
            </a:r>
            <a:r>
              <a:rPr lang="es-AR" dirty="0">
                <a:solidFill>
                  <a:schemeClr val="bg2"/>
                </a:solidFill>
                <a:latin typeface="Raleway" pitchFamily="2" charset="77"/>
              </a:rPr>
              <a:t>: Envía los </a:t>
            </a:r>
            <a:r>
              <a:rPr lang="es-AR" dirty="0" err="1">
                <a:solidFill>
                  <a:schemeClr val="bg2"/>
                </a:solidFill>
                <a:latin typeface="Raleway" pitchFamily="2" charset="77"/>
              </a:rPr>
              <a:t>commits</a:t>
            </a:r>
            <a:r>
              <a:rPr lang="es-AR" dirty="0">
                <a:solidFill>
                  <a:schemeClr val="bg2"/>
                </a:solidFill>
                <a:latin typeface="Raleway" pitchFamily="2" charset="77"/>
              </a:rPr>
              <a:t> locales al repositorio remoto.</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pull</a:t>
            </a:r>
            <a:r>
              <a:rPr lang="es-AR" dirty="0">
                <a:solidFill>
                  <a:schemeClr val="bg2"/>
                </a:solidFill>
                <a:latin typeface="Raleway" pitchFamily="2" charset="77"/>
              </a:rPr>
              <a:t>: Obtiene y fusiona los cambios del repositorio remoto en el repositorio local.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branch</a:t>
            </a:r>
            <a:r>
              <a:rPr lang="es-AR" dirty="0">
                <a:solidFill>
                  <a:schemeClr val="bg2"/>
                </a:solidFill>
                <a:latin typeface="Raleway" pitchFamily="2" charset="77"/>
              </a:rPr>
              <a:t>: Muestra una lista de ramas y resalta la rama actual.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merge</a:t>
            </a:r>
            <a:r>
              <a:rPr lang="es-AR" dirty="0">
                <a:solidFill>
                  <a:schemeClr val="bg2"/>
                </a:solidFill>
                <a:latin typeface="Raleway" pitchFamily="2" charset="77"/>
              </a:rPr>
              <a:t> [rama]: Fusiona la rama especificada con la rama actual.</a:t>
            </a:r>
          </a:p>
          <a:p>
            <a:pPr marL="114300" indent="0">
              <a:buNone/>
            </a:pP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1081390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Creación de Repos 1: </a:t>
            </a:r>
            <a:br>
              <a:rPr lang="es-AR" dirty="0">
                <a:solidFill>
                  <a:schemeClr val="bg2"/>
                </a:solidFill>
                <a:latin typeface="Raleway" pitchFamily="2" charset="77"/>
              </a:rPr>
            </a:br>
            <a:r>
              <a:rPr lang="es-AR" sz="2000" dirty="0">
                <a:solidFill>
                  <a:schemeClr val="bg2"/>
                </a:solidFill>
                <a:latin typeface="Raleway" pitchFamily="2" charset="77"/>
              </a:rPr>
              <a:t>Crearlo en GitHub, clonarlo localmente y subir cambios</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319048"/>
            <a:ext cx="7496503" cy="5538952"/>
          </a:xfrm>
        </p:spPr>
        <p:txBody>
          <a:bodyPr/>
          <a:lstStyle/>
          <a:p>
            <a:r>
              <a:rPr lang="es-AR" sz="1050" dirty="0">
                <a:solidFill>
                  <a:schemeClr val="bg2"/>
                </a:solidFill>
                <a:latin typeface="Raleway" pitchFamily="2" charset="77"/>
              </a:rPr>
              <a:t>Crear Repo en GitHub y clonarlo localmente</a:t>
            </a:r>
          </a:p>
          <a:p>
            <a:pPr lvl="1">
              <a:lnSpc>
                <a:spcPct val="100000"/>
              </a:lnSpc>
            </a:pPr>
            <a:r>
              <a:rPr lang="es-AR" sz="1050" dirty="0">
                <a:solidFill>
                  <a:schemeClr val="bg2"/>
                </a:solidFill>
                <a:latin typeface="Raleway" pitchFamily="2" charset="77"/>
              </a:rPr>
              <a:t>Crear una cuenta en </a:t>
            </a:r>
            <a:r>
              <a:rPr lang="es-AR" sz="1050" dirty="0">
                <a:solidFill>
                  <a:schemeClr val="bg2"/>
                </a:solidFill>
                <a:latin typeface="Raleway" pitchFamily="2" charset="77"/>
                <a:hlinkClick r:id="rId4"/>
              </a:rPr>
              <a:t>https://github.com</a:t>
            </a:r>
            <a:endParaRPr lang="es-AR" sz="1050" dirty="0">
              <a:solidFill>
                <a:schemeClr val="bg2"/>
              </a:solidFill>
              <a:latin typeface="Raleway" pitchFamily="2" charset="77"/>
            </a:endParaRPr>
          </a:p>
          <a:p>
            <a:pPr lvl="1">
              <a:lnSpc>
                <a:spcPct val="100000"/>
              </a:lnSpc>
            </a:pPr>
            <a:r>
              <a:rPr lang="es-AR" sz="1050" dirty="0">
                <a:solidFill>
                  <a:schemeClr val="bg2"/>
                </a:solidFill>
                <a:latin typeface="Raleway" pitchFamily="2" charset="77"/>
              </a:rPr>
              <a:t>Crear un nuevo repositorio en dicha página con el </a:t>
            </a:r>
            <a:r>
              <a:rPr lang="es-AR" sz="1050" dirty="0" err="1">
                <a:solidFill>
                  <a:schemeClr val="bg2"/>
                </a:solidFill>
                <a:latin typeface="Raleway" pitchFamily="2" charset="77"/>
              </a:rPr>
              <a:t>Readme.md</a:t>
            </a:r>
            <a:r>
              <a:rPr lang="es-AR" sz="1050" dirty="0">
                <a:solidFill>
                  <a:schemeClr val="bg2"/>
                </a:solidFill>
                <a:latin typeface="Raleway" pitchFamily="2" charset="77"/>
              </a:rPr>
              <a:t> por defecto</a:t>
            </a:r>
          </a:p>
          <a:p>
            <a:endParaRPr lang="es-AR" sz="1050" dirty="0">
              <a:solidFill>
                <a:schemeClr val="bg2"/>
              </a:solidFill>
              <a:latin typeface="Raleway" pitchFamily="2" charset="77"/>
            </a:endParaRPr>
          </a:p>
          <a:p>
            <a:r>
              <a:rPr lang="es-AR" sz="1050" dirty="0">
                <a:solidFill>
                  <a:schemeClr val="bg2"/>
                </a:solidFill>
                <a:latin typeface="Raleway" pitchFamily="2" charset="77"/>
              </a:rPr>
              <a:t>Clonar el repo remoto en un nuevo directorio local</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clone URL</a:t>
            </a:r>
          </a:p>
          <a:p>
            <a:pPr marL="596900" lvl="1" indent="0">
              <a:buNone/>
            </a:pPr>
            <a:r>
              <a:rPr lang="es-AR" sz="800" dirty="0" err="1">
                <a:solidFill>
                  <a:schemeClr val="bg2"/>
                </a:solidFill>
                <a:latin typeface="Courier New" panose="02070309020205020404" pitchFamily="49" charset="0"/>
                <a:cs typeface="Courier New" panose="02070309020205020404" pitchFamily="49" charset="0"/>
              </a:rPr>
              <a:t>git</a:t>
            </a:r>
            <a:r>
              <a:rPr lang="es-AR" sz="800" dirty="0">
                <a:solidFill>
                  <a:schemeClr val="bg2"/>
                </a:solidFill>
                <a:latin typeface="Courier New" panose="02070309020205020404" pitchFamily="49" charset="0"/>
                <a:cs typeface="Courier New" panose="02070309020205020404" pitchFamily="49" charset="0"/>
              </a:rPr>
              <a:t> status</a:t>
            </a:r>
          </a:p>
          <a:p>
            <a:endParaRPr lang="es-AR" sz="1050" dirty="0">
              <a:solidFill>
                <a:schemeClr val="bg2"/>
              </a:solidFill>
              <a:latin typeface="Raleway" pitchFamily="2" charset="77"/>
            </a:endParaRPr>
          </a:p>
          <a:p>
            <a:r>
              <a:rPr lang="es-AR" sz="1050" dirty="0">
                <a:solidFill>
                  <a:schemeClr val="bg2"/>
                </a:solidFill>
                <a:latin typeface="Raleway" pitchFamily="2" charset="77"/>
              </a:rPr>
              <a:t>Editar archivo </a:t>
            </a:r>
            <a:r>
              <a:rPr lang="es-AR" sz="1050" dirty="0" err="1">
                <a:solidFill>
                  <a:schemeClr val="bg2"/>
                </a:solidFill>
                <a:latin typeface="Raleway" pitchFamily="2" charset="77"/>
              </a:rPr>
              <a:t>Readme.md</a:t>
            </a:r>
            <a:r>
              <a:rPr lang="es-AR" sz="1050" dirty="0">
                <a:solidFill>
                  <a:schemeClr val="bg2"/>
                </a:solidFill>
                <a:latin typeface="Raleway" pitchFamily="2" charset="77"/>
              </a:rPr>
              <a:t>, agregar algunas líneas con texto a dicho archivo.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status</a:t>
            </a: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a:p>
            <a:r>
              <a:rPr lang="es-AR" sz="1050" dirty="0">
                <a:solidFill>
                  <a:schemeClr val="bg2"/>
                </a:solidFill>
                <a:latin typeface="Raleway" pitchFamily="2" charset="77"/>
              </a:rPr>
              <a:t>Editar (crearlo si no existe) el archivo .</a:t>
            </a:r>
            <a:r>
              <a:rPr lang="es-AR" sz="1050" dirty="0" err="1">
                <a:solidFill>
                  <a:schemeClr val="bg2"/>
                </a:solidFill>
                <a:latin typeface="Raleway" pitchFamily="2" charset="77"/>
              </a:rPr>
              <a:t>gitignore</a:t>
            </a:r>
            <a:endParaRPr lang="es-AR" sz="1050" dirty="0">
              <a:solidFill>
                <a:schemeClr val="bg2"/>
              </a:solidFill>
              <a:latin typeface="Raleway" pitchFamily="2" charset="77"/>
            </a:endParaRPr>
          </a:p>
          <a:p>
            <a:r>
              <a:rPr lang="es-AR" sz="1050" dirty="0">
                <a:solidFill>
                  <a:schemeClr val="bg2"/>
                </a:solidFill>
                <a:latin typeface="Raleway" pitchFamily="2" charset="77"/>
              </a:rPr>
              <a:t>Agregar *.</a:t>
            </a:r>
            <a:r>
              <a:rPr lang="es-AR" sz="1050" dirty="0" err="1">
                <a:solidFill>
                  <a:schemeClr val="bg2"/>
                </a:solidFill>
                <a:latin typeface="Raleway" pitchFamily="2" charset="77"/>
              </a:rPr>
              <a:t>bak</a:t>
            </a:r>
            <a:endParaRPr lang="es-AR" sz="1050" dirty="0">
              <a:solidFill>
                <a:schemeClr val="bg2"/>
              </a:solidFill>
              <a:latin typeface="Raleway" pitchFamily="2" charset="77"/>
            </a:endParaRPr>
          </a:p>
          <a:p>
            <a:r>
              <a:rPr lang="es-AR" sz="1050" dirty="0">
                <a:solidFill>
                  <a:schemeClr val="bg2"/>
                </a:solidFill>
                <a:latin typeface="Raleway" pitchFamily="2" charset="77"/>
              </a:rPr>
              <a:t>Crear un </a:t>
            </a:r>
            <a:r>
              <a:rPr lang="es-AR" sz="1050" dirty="0" err="1">
                <a:solidFill>
                  <a:schemeClr val="bg2"/>
                </a:solidFill>
                <a:latin typeface="Raleway" pitchFamily="2" charset="77"/>
              </a:rPr>
              <a:t>commit</a:t>
            </a:r>
            <a:r>
              <a:rPr lang="es-AR" sz="1050" dirty="0">
                <a:solidFill>
                  <a:schemeClr val="bg2"/>
                </a:solidFill>
                <a:latin typeface="Raleway" pitchFamily="2" charset="77"/>
              </a:rPr>
              <a:t> y proveer un mensaje descriptivo.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add</a:t>
            </a:r>
            <a:r>
              <a:rPr lang="es-AR" sz="900" dirty="0">
                <a:solidFill>
                  <a:schemeClr val="bg2"/>
                </a:solidFill>
                <a:latin typeface="Courier New" panose="02070309020205020404" pitchFamily="49" charset="0"/>
                <a:cs typeface="Courier New" panose="02070309020205020404" pitchFamily="49" charset="0"/>
              </a:rPr>
              <a:t> .</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commit</a:t>
            </a:r>
            <a:r>
              <a:rPr lang="es-AR" sz="900" dirty="0">
                <a:solidFill>
                  <a:schemeClr val="bg2"/>
                </a:solidFill>
                <a:latin typeface="Courier New" panose="02070309020205020404" pitchFamily="49" charset="0"/>
                <a:cs typeface="Courier New" panose="02070309020205020404" pitchFamily="49" charset="0"/>
              </a:rPr>
              <a:t> –m “Texto”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status</a:t>
            </a:r>
            <a:endParaRPr lang="es-AR" sz="1050" dirty="0">
              <a:solidFill>
                <a:schemeClr val="bg2"/>
              </a:solidFill>
              <a:latin typeface="Raleway" pitchFamily="2" charset="77"/>
            </a:endParaRPr>
          </a:p>
          <a:p>
            <a:r>
              <a:rPr lang="es-AR" sz="1050" dirty="0">
                <a:solidFill>
                  <a:schemeClr val="bg2"/>
                </a:solidFill>
                <a:latin typeface="Raleway" pitchFamily="2" charset="77"/>
              </a:rPr>
              <a:t>Hacer un </a:t>
            </a:r>
            <a:r>
              <a:rPr lang="es-AR" sz="1050" dirty="0" err="1">
                <a:solidFill>
                  <a:schemeClr val="bg2"/>
                </a:solidFill>
                <a:latin typeface="Raleway" pitchFamily="2" charset="77"/>
              </a:rPr>
              <a:t>push</a:t>
            </a:r>
            <a:r>
              <a:rPr lang="es-AR" sz="1050" dirty="0">
                <a:solidFill>
                  <a:schemeClr val="bg2"/>
                </a:solidFill>
                <a:latin typeface="Raleway" pitchFamily="2" charset="77"/>
              </a:rPr>
              <a:t> al repositorio remoto.</a:t>
            </a:r>
            <a:endParaRPr lang="es-AR" sz="900" dirty="0">
              <a:solidFill>
                <a:schemeClr val="bg2"/>
              </a:solidFill>
              <a:latin typeface="Courier New" panose="02070309020205020404" pitchFamily="49" charset="0"/>
              <a:cs typeface="Courier New" panose="02070309020205020404" pitchFamily="49" charset="0"/>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push</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origin</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main</a:t>
            </a:r>
            <a:endParaRPr lang="es-AR" sz="900" dirty="0">
              <a:solidFill>
                <a:schemeClr val="bg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58177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Creación de Clave SSH</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sz="1050" dirty="0">
                <a:solidFill>
                  <a:schemeClr val="bg2"/>
                </a:solidFill>
                <a:latin typeface="Raleway" pitchFamily="2" charset="77"/>
              </a:rPr>
              <a:t>Ir al directorio </a:t>
            </a:r>
            <a:r>
              <a:rPr lang="es-AR" sz="1050" dirty="0" err="1">
                <a:solidFill>
                  <a:schemeClr val="bg2"/>
                </a:solidFill>
                <a:latin typeface="Raleway" pitchFamily="2" charset="77"/>
              </a:rPr>
              <a:t>ssh</a:t>
            </a:r>
            <a:r>
              <a:rPr lang="es-AR" sz="1050" dirty="0">
                <a:solidFill>
                  <a:schemeClr val="bg2"/>
                </a:solidFill>
                <a:latin typeface="Raleway" pitchFamily="2" charset="77"/>
              </a:rPr>
              <a:t> y generar una clave usando el mail de la cuenta de GitHub</a:t>
            </a:r>
          </a:p>
          <a:p>
            <a:pPr marL="114300" indent="0">
              <a:buNone/>
            </a:pP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a:solidFill>
                  <a:schemeClr val="bg2"/>
                </a:solidFill>
                <a:latin typeface="Courier New" panose="02070309020205020404" pitchFamily="49" charset="0"/>
                <a:cs typeface="Courier New" panose="02070309020205020404" pitchFamily="49" charset="0"/>
              </a:rPr>
              <a:t>cd ~/.</a:t>
            </a:r>
            <a:r>
              <a:rPr lang="es-AR" sz="1050" dirty="0" err="1">
                <a:solidFill>
                  <a:schemeClr val="bg2"/>
                </a:solidFill>
                <a:latin typeface="Courier New" panose="02070309020205020404" pitchFamily="49" charset="0"/>
                <a:cs typeface="Courier New" panose="02070309020205020404" pitchFamily="49" charset="0"/>
              </a:rPr>
              <a:t>ssh</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ls</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ssh-keygen</a:t>
            </a:r>
            <a:r>
              <a:rPr lang="es-AR" sz="1050" dirty="0">
                <a:solidFill>
                  <a:schemeClr val="bg2"/>
                </a:solidFill>
                <a:latin typeface="Courier New" panose="02070309020205020404" pitchFamily="49" charset="0"/>
                <a:cs typeface="Courier New" panose="02070309020205020404" pitchFamily="49" charset="0"/>
              </a:rPr>
              <a:t> -t </a:t>
            </a:r>
            <a:r>
              <a:rPr lang="es-AR" sz="1050" dirty="0" err="1">
                <a:solidFill>
                  <a:schemeClr val="bg2"/>
                </a:solidFill>
                <a:latin typeface="Courier New" panose="02070309020205020404" pitchFamily="49" charset="0"/>
                <a:cs typeface="Courier New" panose="02070309020205020404" pitchFamily="49" charset="0"/>
              </a:rPr>
              <a:t>rsa</a:t>
            </a:r>
            <a:r>
              <a:rPr lang="es-AR" sz="1050" dirty="0">
                <a:solidFill>
                  <a:schemeClr val="bg2"/>
                </a:solidFill>
                <a:latin typeface="Courier New" panose="02070309020205020404" pitchFamily="49" charset="0"/>
                <a:cs typeface="Courier New" panose="02070309020205020404" pitchFamily="49" charset="0"/>
              </a:rPr>
              <a:t> -b 4096 -C </a:t>
            </a:r>
            <a:r>
              <a:rPr lang="es-AR" sz="1050" dirty="0">
                <a:solidFill>
                  <a:schemeClr val="bg2"/>
                </a:solidFill>
                <a:latin typeface="Courier New" panose="02070309020205020404" pitchFamily="49" charset="0"/>
                <a:cs typeface="Courier New" panose="02070309020205020404" pitchFamily="49" charset="0"/>
                <a:hlinkClick r:id="rId4"/>
              </a:rPr>
              <a:t>tu_email@example.com</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eval</a:t>
            </a:r>
            <a:r>
              <a:rPr lang="es-AR" sz="1050" dirty="0">
                <a:solidFill>
                  <a:schemeClr val="bg2"/>
                </a:solidFill>
                <a:latin typeface="Courier New" panose="02070309020205020404" pitchFamily="49" charset="0"/>
                <a:cs typeface="Courier New" panose="02070309020205020404" pitchFamily="49" charset="0"/>
              </a:rPr>
              <a:t> "$(</a:t>
            </a:r>
            <a:r>
              <a:rPr lang="es-AR" sz="1050" dirty="0" err="1">
                <a:solidFill>
                  <a:schemeClr val="bg2"/>
                </a:solidFill>
                <a:latin typeface="Courier New" panose="02070309020205020404" pitchFamily="49" charset="0"/>
                <a:cs typeface="Courier New" panose="02070309020205020404" pitchFamily="49" charset="0"/>
              </a:rPr>
              <a:t>ssh-agent</a:t>
            </a:r>
            <a:r>
              <a:rPr lang="es-AR" sz="1050" dirty="0">
                <a:solidFill>
                  <a:schemeClr val="bg2"/>
                </a:solidFill>
                <a:latin typeface="Courier New" panose="02070309020205020404" pitchFamily="49" charset="0"/>
                <a:cs typeface="Courier New" panose="02070309020205020404" pitchFamily="49" charset="0"/>
              </a:rPr>
              <a:t> -s)"</a:t>
            </a:r>
          </a:p>
          <a:p>
            <a:pPr marL="114300" indent="0">
              <a:buNone/>
            </a:pPr>
            <a:r>
              <a:rPr lang="es-AR" sz="1050" dirty="0" err="1">
                <a:solidFill>
                  <a:schemeClr val="bg2"/>
                </a:solidFill>
                <a:latin typeface="Courier New" panose="02070309020205020404" pitchFamily="49" charset="0"/>
                <a:cs typeface="Courier New" panose="02070309020205020404" pitchFamily="49" charset="0"/>
              </a:rPr>
              <a:t>ssh-add</a:t>
            </a:r>
            <a:r>
              <a:rPr lang="es-AR" sz="1050" dirty="0">
                <a:solidFill>
                  <a:schemeClr val="bg2"/>
                </a:solidFill>
                <a:latin typeface="Courier New" panose="02070309020205020404" pitchFamily="49" charset="0"/>
                <a:cs typeface="Courier New" panose="02070309020205020404" pitchFamily="49" charset="0"/>
              </a:rPr>
              <a:t> ~/.</a:t>
            </a:r>
            <a:r>
              <a:rPr lang="es-AR" sz="1050" dirty="0" err="1">
                <a:solidFill>
                  <a:schemeClr val="bg2"/>
                </a:solidFill>
                <a:latin typeface="Courier New" panose="02070309020205020404" pitchFamily="49" charset="0"/>
                <a:cs typeface="Courier New" panose="02070309020205020404" pitchFamily="49" charset="0"/>
              </a:rPr>
              <a:t>ssh</a:t>
            </a:r>
            <a:r>
              <a:rPr lang="es-AR" sz="1050" dirty="0">
                <a:solidFill>
                  <a:schemeClr val="bg2"/>
                </a:solidFill>
                <a:latin typeface="Courier New" panose="02070309020205020404" pitchFamily="49" charset="0"/>
                <a:cs typeface="Courier New" panose="02070309020205020404" pitchFamily="49" charset="0"/>
              </a:rPr>
              <a:t>/</a:t>
            </a:r>
            <a:r>
              <a:rPr lang="es-AR" sz="1050" dirty="0" err="1">
                <a:solidFill>
                  <a:schemeClr val="bg2"/>
                </a:solidFill>
                <a:latin typeface="Courier New" panose="02070309020205020404" pitchFamily="49" charset="0"/>
                <a:cs typeface="Courier New" panose="02070309020205020404" pitchFamily="49" charset="0"/>
              </a:rPr>
              <a:t>id_rsa</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endParaRPr lang="es-AR" sz="1050" dirty="0">
              <a:solidFill>
                <a:schemeClr val="bg2"/>
              </a:solidFill>
              <a:latin typeface="Raleway" pitchFamily="2" charset="77"/>
            </a:endParaRPr>
          </a:p>
          <a:p>
            <a:r>
              <a:rPr lang="es-AR" sz="1050" dirty="0">
                <a:solidFill>
                  <a:schemeClr val="bg2"/>
                </a:solidFill>
                <a:latin typeface="Raleway" pitchFamily="2" charset="77"/>
              </a:rPr>
              <a:t>Abrir el archivo </a:t>
            </a:r>
            <a:r>
              <a:rPr lang="es-AR" sz="1050" dirty="0" err="1">
                <a:solidFill>
                  <a:schemeClr val="bg2"/>
                </a:solidFill>
                <a:latin typeface="Raleway" pitchFamily="2" charset="77"/>
              </a:rPr>
              <a:t>id_rsa.pub</a:t>
            </a:r>
            <a:r>
              <a:rPr lang="es-AR" sz="1050" dirty="0">
                <a:solidFill>
                  <a:schemeClr val="bg2"/>
                </a:solidFill>
                <a:latin typeface="Raleway" pitchFamily="2" charset="77"/>
              </a:rPr>
              <a:t> con el editor y copiar todo el contenido</a:t>
            </a:r>
          </a:p>
          <a:p>
            <a:pPr marL="114300" indent="0">
              <a:buNone/>
            </a:pPr>
            <a:endParaRPr lang="es-AR" sz="1050" dirty="0">
              <a:solidFill>
                <a:schemeClr val="bg2"/>
              </a:solidFill>
              <a:latin typeface="Raleway" pitchFamily="2" charset="77"/>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npp</a:t>
            </a:r>
            <a:r>
              <a:rPr lang="es-AR" sz="1050" dirty="0">
                <a:solidFill>
                  <a:schemeClr val="bg2"/>
                </a:solidFill>
                <a:latin typeface="Courier New" panose="02070309020205020404" pitchFamily="49" charset="0"/>
                <a:cs typeface="Courier New" panose="02070309020205020404" pitchFamily="49" charset="0"/>
              </a:rPr>
              <a:t> ~/.</a:t>
            </a:r>
            <a:r>
              <a:rPr lang="es-AR" sz="1050" dirty="0" err="1">
                <a:solidFill>
                  <a:schemeClr val="bg2"/>
                </a:solidFill>
                <a:latin typeface="Courier New" panose="02070309020205020404" pitchFamily="49" charset="0"/>
                <a:cs typeface="Courier New" panose="02070309020205020404" pitchFamily="49" charset="0"/>
              </a:rPr>
              <a:t>ssh</a:t>
            </a:r>
            <a:r>
              <a:rPr lang="es-AR" sz="1050" dirty="0">
                <a:solidFill>
                  <a:schemeClr val="bg2"/>
                </a:solidFill>
                <a:latin typeface="Courier New" panose="02070309020205020404" pitchFamily="49" charset="0"/>
                <a:cs typeface="Courier New" panose="02070309020205020404" pitchFamily="49" charset="0"/>
              </a:rPr>
              <a:t>/</a:t>
            </a:r>
            <a:r>
              <a:rPr lang="es-AR" sz="1050" dirty="0" err="1">
                <a:solidFill>
                  <a:schemeClr val="bg2"/>
                </a:solidFill>
                <a:latin typeface="Courier New" panose="02070309020205020404" pitchFamily="49" charset="0"/>
                <a:cs typeface="Courier New" panose="02070309020205020404" pitchFamily="49" charset="0"/>
              </a:rPr>
              <a:t>id_rsa.pub</a:t>
            </a:r>
            <a:endParaRPr lang="es-AR" sz="1050" dirty="0">
              <a:solidFill>
                <a:schemeClr val="bg2"/>
              </a:solidFill>
              <a:latin typeface="Courier New" panose="02070309020205020404" pitchFamily="49" charset="0"/>
              <a:cs typeface="Courier New" panose="02070309020205020404" pitchFamily="49" charset="0"/>
            </a:endParaRPr>
          </a:p>
          <a:p>
            <a:endParaRPr lang="es-AR" sz="1050" dirty="0">
              <a:solidFill>
                <a:schemeClr val="bg2"/>
              </a:solidFill>
              <a:latin typeface="Raleway" pitchFamily="2" charset="77"/>
            </a:endParaRPr>
          </a:p>
          <a:p>
            <a:r>
              <a:rPr lang="es-AR" sz="1050" dirty="0">
                <a:solidFill>
                  <a:schemeClr val="bg2"/>
                </a:solidFill>
                <a:latin typeface="Raleway" pitchFamily="2" charset="77"/>
              </a:rPr>
              <a:t>En la cuenta de GitHub ir a </a:t>
            </a:r>
            <a:r>
              <a:rPr lang="es-AR" sz="1050" dirty="0" err="1">
                <a:solidFill>
                  <a:schemeClr val="bg2"/>
                </a:solidFill>
                <a:latin typeface="Raleway" pitchFamily="2" charset="77"/>
              </a:rPr>
              <a:t>Settings</a:t>
            </a:r>
            <a:r>
              <a:rPr lang="es-AR" sz="1050" dirty="0">
                <a:solidFill>
                  <a:schemeClr val="bg2"/>
                </a:solidFill>
                <a:latin typeface="Raleway" pitchFamily="2" charset="77"/>
              </a:rPr>
              <a:t> SSH y crear una nueva clave con el contenido copiado.</a:t>
            </a:r>
            <a:endParaRPr lang="es-AR" sz="900" dirty="0">
              <a:solidFill>
                <a:schemeClr val="bg2"/>
              </a:solidFill>
              <a:latin typeface="Raleway" pitchFamily="2" charset="77"/>
            </a:endParaRPr>
          </a:p>
          <a:p>
            <a:endParaRPr lang="es-AR" sz="1050" dirty="0">
              <a:solidFill>
                <a:schemeClr val="bg2"/>
              </a:solidFill>
              <a:latin typeface="Raleway" pitchFamily="2" charset="77"/>
            </a:endParaRPr>
          </a:p>
          <a:p>
            <a:r>
              <a:rPr lang="es-AR" sz="1050" dirty="0">
                <a:solidFill>
                  <a:schemeClr val="bg2"/>
                </a:solidFill>
                <a:latin typeface="Raleway" pitchFamily="2" charset="77"/>
              </a:rPr>
              <a:t>Verificar </a:t>
            </a:r>
            <a:r>
              <a:rPr lang="es-AR" sz="1050" dirty="0" err="1">
                <a:solidFill>
                  <a:schemeClr val="bg2"/>
                </a:solidFill>
                <a:latin typeface="Raleway" pitchFamily="2" charset="77"/>
              </a:rPr>
              <a:t>conexion</a:t>
            </a:r>
            <a:endParaRPr lang="es-AR" sz="1050" dirty="0">
              <a:solidFill>
                <a:schemeClr val="bg2"/>
              </a:solidFill>
              <a:latin typeface="Raleway" pitchFamily="2" charset="77"/>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ssh</a:t>
            </a:r>
            <a:r>
              <a:rPr lang="es-AR" sz="900" dirty="0">
                <a:solidFill>
                  <a:schemeClr val="bg2"/>
                </a:solidFill>
                <a:latin typeface="Courier New" panose="02070309020205020404" pitchFamily="49" charset="0"/>
                <a:cs typeface="Courier New" panose="02070309020205020404" pitchFamily="49" charset="0"/>
              </a:rPr>
              <a:t> -T </a:t>
            </a:r>
            <a:r>
              <a:rPr lang="es-AR" sz="900" dirty="0">
                <a:solidFill>
                  <a:schemeClr val="bg2"/>
                </a:solidFill>
                <a:latin typeface="Courier New" panose="02070309020205020404" pitchFamily="49" charset="0"/>
                <a:cs typeface="Courier New" panose="02070309020205020404" pitchFamily="49" charset="0"/>
                <a:hlinkClick r:id="rId5"/>
              </a:rPr>
              <a:t>git@github.com</a:t>
            </a:r>
            <a:endParaRPr lang="es-AR" sz="900" dirty="0">
              <a:solidFill>
                <a:schemeClr val="bg2"/>
              </a:solidFill>
              <a:latin typeface="Courier New" panose="02070309020205020404" pitchFamily="49" charset="0"/>
              <a:cs typeface="Courier New" panose="02070309020205020404" pitchFamily="49" charset="0"/>
            </a:endParaRP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a:p>
            <a:r>
              <a:rPr lang="es-AR" sz="983" dirty="0">
                <a:solidFill>
                  <a:schemeClr val="bg2"/>
                </a:solidFill>
                <a:latin typeface="Raleway" pitchFamily="2" charset="77"/>
              </a:rPr>
              <a:t>Intentar nuevamente el </a:t>
            </a:r>
            <a:r>
              <a:rPr lang="es-AR" sz="983" dirty="0" err="1">
                <a:solidFill>
                  <a:schemeClr val="bg2"/>
                </a:solidFill>
                <a:latin typeface="Raleway" pitchFamily="2" charset="77"/>
              </a:rPr>
              <a:t>push</a:t>
            </a:r>
            <a:endParaRPr lang="es-AR" sz="983" dirty="0">
              <a:solidFill>
                <a:schemeClr val="bg2"/>
              </a:solidFill>
              <a:latin typeface="Raleway" pitchFamily="2" charset="77"/>
            </a:endParaRP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80640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19018" cy="1325563"/>
          </a:xfrm>
        </p:spPr>
        <p:txBody>
          <a:bodyPr/>
          <a:lstStyle/>
          <a:p>
            <a:r>
              <a:rPr lang="es-AR" dirty="0">
                <a:solidFill>
                  <a:schemeClr val="bg2"/>
                </a:solidFill>
                <a:latin typeface="Raleway" pitchFamily="2" charset="77"/>
              </a:rPr>
              <a:t>Creación de Repos 2: </a:t>
            </a:r>
            <a:br>
              <a:rPr lang="es-AR" dirty="0">
                <a:solidFill>
                  <a:schemeClr val="bg2"/>
                </a:solidFill>
                <a:latin typeface="Raleway" pitchFamily="2" charset="77"/>
              </a:rPr>
            </a:br>
            <a:r>
              <a:rPr lang="es-AR" sz="2000" dirty="0">
                <a:solidFill>
                  <a:schemeClr val="bg2"/>
                </a:solidFill>
                <a:latin typeface="Raleway" pitchFamily="2" charset="77"/>
              </a:rPr>
              <a:t>Crearlo localmente y subirlo a GitHub</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236467"/>
            <a:ext cx="7496503" cy="5538952"/>
          </a:xfrm>
        </p:spPr>
        <p:txBody>
          <a:bodyPr/>
          <a:lstStyle/>
          <a:p>
            <a:r>
              <a:rPr lang="es-AR" sz="1200" dirty="0">
                <a:solidFill>
                  <a:schemeClr val="bg2"/>
                </a:solidFill>
                <a:latin typeface="Raleway" pitchFamily="2" charset="77"/>
              </a:rPr>
              <a:t>Crear Repo local y subirlo a GitHub</a:t>
            </a:r>
          </a:p>
          <a:p>
            <a:pPr lvl="1"/>
            <a:r>
              <a:rPr lang="es-AR" sz="1000" dirty="0">
                <a:solidFill>
                  <a:schemeClr val="bg2"/>
                </a:solidFill>
                <a:latin typeface="Raleway" pitchFamily="2" charset="77"/>
              </a:rPr>
              <a:t>Crear un repositorio local en un nuevo directorio.</a:t>
            </a:r>
            <a:endParaRPr lang="es-AR" sz="1050" dirty="0">
              <a:solidFill>
                <a:schemeClr val="bg2"/>
              </a:solidFill>
              <a:latin typeface="Raleway" pitchFamily="2" charset="77"/>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mkdir</a:t>
            </a:r>
            <a:r>
              <a:rPr lang="es-AR" sz="900" dirty="0">
                <a:solidFill>
                  <a:schemeClr val="bg2"/>
                </a:solidFill>
                <a:latin typeface="Courier New" panose="02070309020205020404" pitchFamily="49" charset="0"/>
                <a:cs typeface="Courier New" panose="02070309020205020404" pitchFamily="49" charset="0"/>
              </a:rPr>
              <a:t> demo2tp01</a:t>
            </a:r>
          </a:p>
          <a:p>
            <a:pPr marL="596900" lvl="1" indent="0">
              <a:buNone/>
            </a:pPr>
            <a:r>
              <a:rPr lang="es-AR" sz="900" dirty="0">
                <a:solidFill>
                  <a:schemeClr val="bg2"/>
                </a:solidFill>
                <a:latin typeface="Courier New" panose="02070309020205020404" pitchFamily="49" charset="0"/>
                <a:cs typeface="Courier New" panose="02070309020205020404" pitchFamily="49" charset="0"/>
              </a:rPr>
              <a:t>cd demo2tp01</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init</a:t>
            </a:r>
            <a:endParaRPr lang="es-AR" sz="900" dirty="0">
              <a:solidFill>
                <a:schemeClr val="bg2"/>
              </a:solidFill>
              <a:latin typeface="Courier New" panose="02070309020205020404" pitchFamily="49" charset="0"/>
              <a:cs typeface="Courier New" panose="02070309020205020404" pitchFamily="49" charset="0"/>
            </a:endParaRPr>
          </a:p>
          <a:p>
            <a:pPr lvl="1"/>
            <a:r>
              <a:rPr lang="es-AR" sz="1000" dirty="0">
                <a:solidFill>
                  <a:schemeClr val="bg2"/>
                </a:solidFill>
                <a:latin typeface="Raleway" pitchFamily="2" charset="77"/>
              </a:rPr>
              <a:t>Agregar archivo </a:t>
            </a:r>
            <a:r>
              <a:rPr lang="es-AR" sz="1000" dirty="0" err="1">
                <a:solidFill>
                  <a:schemeClr val="bg2"/>
                </a:solidFill>
                <a:latin typeface="Raleway" pitchFamily="2" charset="77"/>
              </a:rPr>
              <a:t>Readme.md</a:t>
            </a:r>
            <a:r>
              <a:rPr lang="es-AR" sz="1000" dirty="0">
                <a:solidFill>
                  <a:schemeClr val="bg2"/>
                </a:solidFill>
                <a:latin typeface="Raleway" pitchFamily="2" charset="77"/>
              </a:rPr>
              <a:t>, agregar algunas líneas con texto a dicho archivo.</a:t>
            </a:r>
          </a:p>
          <a:p>
            <a:pPr lvl="1"/>
            <a:r>
              <a:rPr lang="es-AR" sz="1000" dirty="0">
                <a:solidFill>
                  <a:schemeClr val="bg2"/>
                </a:solidFill>
                <a:latin typeface="Raleway" pitchFamily="2" charset="77"/>
              </a:rPr>
              <a:t>Crear archivo .</a:t>
            </a:r>
            <a:r>
              <a:rPr lang="es-AR" sz="1000" dirty="0" err="1">
                <a:solidFill>
                  <a:schemeClr val="bg2"/>
                </a:solidFill>
                <a:latin typeface="Raleway" pitchFamily="2" charset="77"/>
              </a:rPr>
              <a:t>gitignore</a:t>
            </a:r>
            <a:endParaRPr lang="es-AR" sz="1000" dirty="0">
              <a:solidFill>
                <a:schemeClr val="bg2"/>
              </a:solidFill>
              <a:latin typeface="Raleway" pitchFamily="2" charset="77"/>
            </a:endParaRPr>
          </a:p>
          <a:p>
            <a:pPr lvl="1"/>
            <a:r>
              <a:rPr lang="es-AR" sz="1000" dirty="0">
                <a:solidFill>
                  <a:schemeClr val="bg2"/>
                </a:solidFill>
                <a:latin typeface="Raleway" pitchFamily="2" charset="77"/>
              </a:rPr>
              <a:t>Crear un </a:t>
            </a:r>
            <a:r>
              <a:rPr lang="es-AR" sz="1000" dirty="0" err="1">
                <a:solidFill>
                  <a:schemeClr val="bg2"/>
                </a:solidFill>
                <a:latin typeface="Raleway" pitchFamily="2" charset="77"/>
              </a:rPr>
              <a:t>commit</a:t>
            </a:r>
            <a:r>
              <a:rPr lang="es-AR" sz="1000" dirty="0">
                <a:solidFill>
                  <a:schemeClr val="bg2"/>
                </a:solidFill>
                <a:latin typeface="Raleway" pitchFamily="2" charset="77"/>
              </a:rPr>
              <a:t> y proveer un mensaje descriptivo</a:t>
            </a:r>
            <a:r>
              <a:rPr lang="es-AR" sz="1050" dirty="0">
                <a:solidFill>
                  <a:schemeClr val="bg2"/>
                </a:solidFill>
                <a:latin typeface="Raleway" pitchFamily="2" charset="77"/>
              </a:rPr>
              <a:t>.</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add</a:t>
            </a:r>
            <a:r>
              <a:rPr lang="es-AR" sz="900" dirty="0">
                <a:solidFill>
                  <a:schemeClr val="bg2"/>
                </a:solidFill>
                <a:latin typeface="Courier New" panose="02070309020205020404" pitchFamily="49" charset="0"/>
                <a:cs typeface="Courier New" panose="02070309020205020404" pitchFamily="49" charset="0"/>
              </a:rPr>
              <a:t> .</a:t>
            </a:r>
          </a:p>
          <a:p>
            <a:pPr marL="596900" lvl="1" indent="0">
              <a:buNone/>
            </a:pPr>
            <a:r>
              <a:rPr lang="es-AR" sz="800" dirty="0" err="1">
                <a:solidFill>
                  <a:schemeClr val="bg2"/>
                </a:solidFill>
                <a:latin typeface="Courier New" panose="02070309020205020404" pitchFamily="49" charset="0"/>
                <a:cs typeface="Courier New" panose="02070309020205020404" pitchFamily="49" charset="0"/>
              </a:rPr>
              <a:t>git</a:t>
            </a:r>
            <a:r>
              <a:rPr lang="es-AR" sz="800" dirty="0">
                <a:solidFill>
                  <a:schemeClr val="bg2"/>
                </a:solidFill>
                <a:latin typeface="Courier New" panose="02070309020205020404" pitchFamily="49" charset="0"/>
                <a:cs typeface="Courier New" panose="02070309020205020404" pitchFamily="49" charset="0"/>
              </a:rPr>
              <a:t> </a:t>
            </a:r>
            <a:r>
              <a:rPr lang="es-AR" sz="800" dirty="0" err="1">
                <a:solidFill>
                  <a:schemeClr val="bg2"/>
                </a:solidFill>
                <a:latin typeface="Courier New" panose="02070309020205020404" pitchFamily="49" charset="0"/>
                <a:cs typeface="Courier New" panose="02070309020205020404" pitchFamily="49" charset="0"/>
              </a:rPr>
              <a:t>commit</a:t>
            </a:r>
            <a:r>
              <a:rPr lang="es-AR" sz="800" dirty="0">
                <a:solidFill>
                  <a:schemeClr val="bg2"/>
                </a:solidFill>
                <a:latin typeface="Courier New" panose="02070309020205020404" pitchFamily="49" charset="0"/>
                <a:cs typeface="Courier New" panose="02070309020205020404" pitchFamily="49" charset="0"/>
              </a:rPr>
              <a:t> -m “Texto”</a:t>
            </a:r>
          </a:p>
          <a:p>
            <a:pPr lvl="1"/>
            <a:r>
              <a:rPr lang="es-AR" sz="1200" dirty="0">
                <a:solidFill>
                  <a:schemeClr val="bg2"/>
                </a:solidFill>
                <a:latin typeface="Raleway" pitchFamily="2" charset="77"/>
              </a:rPr>
              <a:t> </a:t>
            </a:r>
            <a:r>
              <a:rPr lang="es-AR" sz="1000" dirty="0">
                <a:solidFill>
                  <a:schemeClr val="bg2"/>
                </a:solidFill>
                <a:latin typeface="Raleway" pitchFamily="2" charset="77"/>
              </a:rPr>
              <a:t>Crear repo en </a:t>
            </a:r>
            <a:r>
              <a:rPr lang="es-AR" sz="1000" dirty="0" err="1">
                <a:solidFill>
                  <a:schemeClr val="bg2"/>
                </a:solidFill>
                <a:latin typeface="Raleway" pitchFamily="2" charset="77"/>
              </a:rPr>
              <a:t>github</a:t>
            </a:r>
            <a:endParaRPr lang="es-AR" sz="1000" dirty="0">
              <a:solidFill>
                <a:schemeClr val="bg2"/>
              </a:solidFill>
              <a:latin typeface="Raleway" pitchFamily="2" charset="77"/>
            </a:endParaRPr>
          </a:p>
          <a:p>
            <a:pPr lvl="1"/>
            <a:r>
              <a:rPr lang="es-AR" sz="1000" dirty="0">
                <a:solidFill>
                  <a:schemeClr val="bg2"/>
                </a:solidFill>
                <a:latin typeface="Raleway" pitchFamily="2" charset="77"/>
              </a:rPr>
              <a:t>Asociar local con remoto:</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remote </a:t>
            </a:r>
            <a:r>
              <a:rPr lang="es-AR" sz="1000" dirty="0" err="1">
                <a:solidFill>
                  <a:schemeClr val="bg2"/>
                </a:solidFill>
                <a:latin typeface="Courier New" panose="02070309020205020404" pitchFamily="49" charset="0"/>
                <a:cs typeface="Courier New" panose="02070309020205020404" pitchFamily="49" charset="0"/>
              </a:rPr>
              <a:t>add</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origin</a:t>
            </a:r>
            <a:r>
              <a:rPr lang="es-AR" sz="1000" dirty="0">
                <a:solidFill>
                  <a:schemeClr val="bg2"/>
                </a:solidFill>
                <a:latin typeface="Courier New" panose="02070309020205020404" pitchFamily="49" charset="0"/>
                <a:cs typeface="Courier New" panose="02070309020205020404" pitchFamily="49" charset="0"/>
              </a:rPr>
              <a:t> &lt;</a:t>
            </a:r>
            <a:r>
              <a:rPr lang="es-AR" sz="1000" dirty="0" err="1">
                <a:solidFill>
                  <a:schemeClr val="bg2"/>
                </a:solidFill>
                <a:latin typeface="Courier New" panose="02070309020205020404" pitchFamily="49" charset="0"/>
                <a:cs typeface="Courier New" panose="02070309020205020404" pitchFamily="49" charset="0"/>
              </a:rPr>
              <a:t>URL_del_repositorio_GitHub</a:t>
            </a:r>
            <a:r>
              <a:rPr lang="es-AR" sz="1000" dirty="0">
                <a:solidFill>
                  <a:schemeClr val="bg2"/>
                </a:solidFill>
                <a:latin typeface="Courier New" panose="02070309020205020404" pitchFamily="49" charset="0"/>
                <a:cs typeface="Courier New" panose="02070309020205020404" pitchFamily="49" charset="0"/>
              </a:rPr>
              <a:t>&gt;</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branch</a:t>
            </a:r>
            <a:r>
              <a:rPr lang="es-AR" sz="1000" dirty="0">
                <a:solidFill>
                  <a:schemeClr val="bg2"/>
                </a:solidFill>
                <a:latin typeface="Courier New" panose="02070309020205020404" pitchFamily="49" charset="0"/>
                <a:cs typeface="Courier New" panose="02070309020205020404" pitchFamily="49" charset="0"/>
              </a:rPr>
              <a:t> –M </a:t>
            </a:r>
            <a:r>
              <a:rPr lang="es-AR" sz="1000" dirty="0" err="1">
                <a:solidFill>
                  <a:schemeClr val="bg2"/>
                </a:solidFill>
                <a:latin typeface="Courier New" panose="02070309020205020404" pitchFamily="49" charset="0"/>
                <a:cs typeface="Courier New" panose="02070309020205020404" pitchFamily="49" charset="0"/>
              </a:rPr>
              <a:t>main</a:t>
            </a:r>
            <a:endParaRPr lang="es-AR" sz="1000" dirty="0">
              <a:solidFill>
                <a:schemeClr val="bg2"/>
              </a:solidFill>
              <a:latin typeface="Courier New" panose="02070309020205020404" pitchFamily="49" charset="0"/>
              <a:cs typeface="Courier New" panose="02070309020205020404" pitchFamily="49" charset="0"/>
            </a:endParaRP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push</a:t>
            </a:r>
            <a:r>
              <a:rPr lang="es-AR" sz="1000" dirty="0">
                <a:solidFill>
                  <a:schemeClr val="bg2"/>
                </a:solidFill>
                <a:latin typeface="Courier New" panose="02070309020205020404" pitchFamily="49" charset="0"/>
                <a:cs typeface="Courier New" panose="02070309020205020404" pitchFamily="49" charset="0"/>
              </a:rPr>
              <a:t> –u </a:t>
            </a:r>
            <a:r>
              <a:rPr lang="es-AR" sz="1000" dirty="0" err="1">
                <a:solidFill>
                  <a:schemeClr val="bg2"/>
                </a:solidFill>
                <a:latin typeface="Courier New" panose="02070309020205020404" pitchFamily="49" charset="0"/>
                <a:cs typeface="Courier New" panose="02070309020205020404" pitchFamily="49" charset="0"/>
              </a:rPr>
              <a:t>origin</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main</a:t>
            </a:r>
            <a:endParaRPr lang="es-AR" sz="1000" dirty="0">
              <a:solidFill>
                <a:schemeClr val="bg2"/>
              </a:solidFill>
              <a:latin typeface="Courier New" panose="02070309020205020404" pitchFamily="49" charset="0"/>
              <a:cs typeface="Courier New" panose="02070309020205020404" pitchFamily="49" charset="0"/>
            </a:endParaRPr>
          </a:p>
          <a:p>
            <a:pPr lvl="1"/>
            <a:endParaRPr lang="es-AR" sz="1000" dirty="0">
              <a:solidFill>
                <a:schemeClr val="bg2"/>
              </a:solidFill>
              <a:latin typeface="Raleway" pitchFamily="2" charset="77"/>
            </a:endParaRPr>
          </a:p>
          <a:p>
            <a:endParaRPr lang="es-AR" sz="1200" dirty="0">
              <a:solidFill>
                <a:schemeClr val="bg2"/>
              </a:solidFill>
              <a:latin typeface="Raleway" pitchFamily="2" charset="77"/>
            </a:endParaRPr>
          </a:p>
        </p:txBody>
      </p:sp>
    </p:spTree>
    <p:extLst>
      <p:ext uri="{BB962C8B-B14F-4D97-AF65-F5344CB8AC3E}">
        <p14:creationId xmlns:p14="http://schemas.microsoft.com/office/powerpoint/2010/main" val="3938577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Agenda</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pPr marL="114300" indent="0">
              <a:buNone/>
            </a:pPr>
            <a:r>
              <a:rPr lang="es-AR" dirty="0">
                <a:solidFill>
                  <a:schemeClr val="bg2"/>
                </a:solidFill>
              </a:rPr>
              <a:t>Durante este curso, exploraremos una variedad de herramientas y conceptos esenciales que son fundamentales para el desarrollo y la gestión de sistemas modernos</a:t>
            </a:r>
          </a:p>
          <a:p>
            <a:pPr marL="114300" indent="0">
              <a:buNone/>
            </a:pPr>
            <a:endParaRPr lang="es-AR" dirty="0">
              <a:solidFill>
                <a:schemeClr val="bg2"/>
              </a:solidFill>
            </a:endParaRPr>
          </a:p>
          <a:p>
            <a:pPr>
              <a:buFont typeface="+mj-lt"/>
              <a:buAutoNum type="arabicPeriod"/>
            </a:pPr>
            <a:r>
              <a:rPr lang="es-AR" b="1" dirty="0">
                <a:solidFill>
                  <a:schemeClr val="bg2"/>
                </a:solidFill>
              </a:rPr>
              <a:t>Git Básico</a:t>
            </a:r>
            <a:r>
              <a:rPr lang="es-AR" dirty="0">
                <a:solidFill>
                  <a:schemeClr val="bg2"/>
                </a:solidFill>
              </a:rPr>
              <a:t>: Comenzaremos con una introducción a Git, la herramienta de control de versiones más utilizada. Aprenderemos los conceptos fundamentales y las operaciones básicas para gestionar y colaborar en proyectos de software de manera eficiente.</a:t>
            </a:r>
          </a:p>
          <a:p>
            <a:pPr>
              <a:buFont typeface="+mj-lt"/>
              <a:buAutoNum type="arabicPeriod"/>
            </a:pPr>
            <a:r>
              <a:rPr lang="es-AR" b="1" dirty="0">
                <a:solidFill>
                  <a:schemeClr val="bg2"/>
                </a:solidFill>
              </a:rPr>
              <a:t>Docker</a:t>
            </a:r>
            <a:r>
              <a:rPr lang="es-AR" dirty="0">
                <a:solidFill>
                  <a:schemeClr val="bg2"/>
                </a:solidFill>
              </a:rPr>
              <a:t>: Nos adentraremos en Docker, una plataforma que permite desarrollar, enviar y ejecutar aplicaciones en contenedores. Veremos cómo crear y gestionar contenedores, así como las mejores prácticas para su uso en entornos de desarrollo y producción.</a:t>
            </a:r>
          </a:p>
          <a:p>
            <a:pPr>
              <a:buFont typeface="+mj-lt"/>
              <a:buAutoNum type="arabicPeriod"/>
            </a:pPr>
            <a:r>
              <a:rPr lang="es-AR" b="1" dirty="0">
                <a:solidFill>
                  <a:schemeClr val="bg2"/>
                </a:solidFill>
              </a:rPr>
              <a:t>Azure y Azure </a:t>
            </a:r>
            <a:r>
              <a:rPr lang="es-AR" b="1" dirty="0" err="1">
                <a:solidFill>
                  <a:schemeClr val="bg2"/>
                </a:solidFill>
              </a:rPr>
              <a:t>DevOps</a:t>
            </a:r>
            <a:r>
              <a:rPr lang="es-AR" dirty="0" err="1">
                <a:solidFill>
                  <a:schemeClr val="bg2"/>
                </a:solidFill>
              </a:rPr>
              <a:t>:Exploraremos</a:t>
            </a:r>
            <a:r>
              <a:rPr lang="es-AR" dirty="0">
                <a:solidFill>
                  <a:schemeClr val="bg2"/>
                </a:solidFill>
              </a:rPr>
              <a:t> los servicios de Microsoft Azure y Azure DevOps, enfocándonos en cómo desplegar y gestionar aplicaciones en la nube. Aprenderemos a utilizar herramientas de integración continua y entrega continua para automatizar procesos de desarrollo y despliegue.</a:t>
            </a:r>
          </a:p>
        </p:txBody>
      </p:sp>
    </p:spTree>
    <p:extLst>
      <p:ext uri="{BB962C8B-B14F-4D97-AF65-F5344CB8AC3E}">
        <p14:creationId xmlns:p14="http://schemas.microsoft.com/office/powerpoint/2010/main" val="4197978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Ramas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285750" indent="-285750"/>
            <a:r>
              <a:rPr lang="es-AR" dirty="0">
                <a:solidFill>
                  <a:schemeClr val="bg2"/>
                </a:solidFill>
                <a:latin typeface="Raleway" pitchFamily="2" charset="77"/>
              </a:rPr>
              <a:t>Una rama en Git es una línea independiente de desarrollo que permite a los desarrolladores crear, editar y probar cambios sin afectar directamente la rama principal o "master". Cada rama representa una versión del repositorio con su propio conjunto de cambios.</a:t>
            </a:r>
          </a:p>
          <a:p>
            <a:pPr marL="285750" indent="-285750"/>
            <a:r>
              <a:rPr lang="es-AR" dirty="0">
                <a:solidFill>
                  <a:schemeClr val="bg2"/>
                </a:solidFill>
                <a:latin typeface="Raleway" pitchFamily="2" charset="77"/>
              </a:rPr>
              <a:t>Ver ramas:</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–a</a:t>
            </a:r>
          </a:p>
          <a:p>
            <a:pPr marL="285750" indent="-285750"/>
            <a:r>
              <a:rPr lang="es-AR" dirty="0">
                <a:solidFill>
                  <a:schemeClr val="bg2"/>
                </a:solidFill>
                <a:latin typeface="Raleway" pitchFamily="2" charset="77"/>
              </a:rPr>
              <a:t>Crear rama: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dirty="0">
                <a:solidFill>
                  <a:schemeClr val="bg2"/>
                </a:solidFill>
                <a:latin typeface="Raleway" pitchFamily="2" charset="77"/>
              </a:rPr>
              <a:t>Cambiarnos a la nueva rama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checkout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dirty="0">
                <a:solidFill>
                  <a:schemeClr val="bg2"/>
                </a:solidFill>
                <a:latin typeface="Raleway" pitchFamily="2" charset="77"/>
              </a:rPr>
              <a:t>Hacemos un cambio en un archivo, </a:t>
            </a:r>
            <a:r>
              <a:rPr lang="es-AR" dirty="0" err="1">
                <a:solidFill>
                  <a:schemeClr val="bg2"/>
                </a:solidFill>
                <a:latin typeface="Raleway" pitchFamily="2" charset="77"/>
              </a:rPr>
              <a:t>comiteamos</a:t>
            </a:r>
            <a:r>
              <a:rPr lang="es-AR" dirty="0">
                <a:solidFill>
                  <a:schemeClr val="bg2"/>
                </a:solidFill>
                <a:latin typeface="Raleway" pitchFamily="2" charset="77"/>
              </a:rPr>
              <a:t> y vemos la diferencia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add</a:t>
            </a:r>
            <a:r>
              <a:rPr lang="es-AR" dirty="0">
                <a:solidFill>
                  <a:schemeClr val="bg2"/>
                </a:solidFill>
                <a:latin typeface="Courier New" panose="02070309020205020404" pitchFamily="49" charset="0"/>
                <a:cs typeface="Courier New" panose="02070309020205020404" pitchFamily="49" charset="0"/>
              </a:rPr>
              <a:t> .</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commit</a:t>
            </a:r>
            <a:r>
              <a:rPr lang="es-AR" dirty="0">
                <a:solidFill>
                  <a:schemeClr val="bg2"/>
                </a:solidFill>
                <a:latin typeface="Courier New" panose="02070309020205020404" pitchFamily="49" charset="0"/>
                <a:cs typeface="Courier New" panose="02070309020205020404" pitchFamily="49" charset="0"/>
              </a:rPr>
              <a:t> –m “Cambio en el Branch”</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diff</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dirty="0">
              <a:solidFill>
                <a:schemeClr val="bg2"/>
              </a:solidFill>
              <a:latin typeface="Raleway" pitchFamily="2" charset="77"/>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sz="1800"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1769912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800" b="1" dirty="0" err="1">
                <a:solidFill>
                  <a:schemeClr val="bg2"/>
                </a:solidFill>
                <a:latin typeface="Raleway" pitchFamily="2" charset="77"/>
              </a:rPr>
              <a:t>Fast</a:t>
            </a:r>
            <a:r>
              <a:rPr lang="es-AR" sz="1800" b="1" dirty="0">
                <a:solidFill>
                  <a:schemeClr val="bg2"/>
                </a:solidFill>
                <a:latin typeface="Raleway" pitchFamily="2" charset="77"/>
              </a:rPr>
              <a:t>-Forward </a:t>
            </a:r>
            <a:r>
              <a:rPr lang="es-AR" sz="1800" b="1" dirty="0" err="1">
                <a:solidFill>
                  <a:schemeClr val="bg2"/>
                </a:solidFill>
                <a:latin typeface="Raleway" pitchFamily="2" charset="77"/>
              </a:rPr>
              <a:t>Merge</a:t>
            </a:r>
            <a:r>
              <a:rPr lang="es-AR" sz="1800" b="1" dirty="0">
                <a:solidFill>
                  <a:schemeClr val="bg2"/>
                </a:solidFill>
                <a:latin typeface="Raleway" pitchFamily="2" charset="77"/>
              </a:rPr>
              <a:t> (FF): </a:t>
            </a:r>
          </a:p>
          <a:p>
            <a:pPr marL="285750" indent="-285750"/>
            <a:r>
              <a:rPr lang="es-AR" sz="1800" dirty="0">
                <a:solidFill>
                  <a:schemeClr val="bg2"/>
                </a:solidFill>
                <a:latin typeface="Raleway" pitchFamily="2" charset="77"/>
              </a:rPr>
              <a:t>Este tipo de fusión ocurre cuando no ha habido cambios en la rama principal (master) desde que se creó la rama secundaria (</a:t>
            </a:r>
            <a:r>
              <a:rPr lang="es-AR" sz="1800" dirty="0" err="1">
                <a:solidFill>
                  <a:schemeClr val="bg2"/>
                </a:solidFill>
                <a:latin typeface="Raleway" pitchFamily="2" charset="77"/>
              </a:rPr>
              <a:t>feature</a:t>
            </a:r>
            <a:r>
              <a:rPr lang="es-AR" sz="1800" dirty="0">
                <a:solidFill>
                  <a:schemeClr val="bg2"/>
                </a:solidFill>
                <a:latin typeface="Raleway" pitchFamily="2" charset="77"/>
              </a:rPr>
              <a:t>). </a:t>
            </a:r>
          </a:p>
          <a:p>
            <a:pPr marL="0" indent="0">
              <a:buNone/>
            </a:pPr>
            <a:endParaRPr lang="es-AR" sz="1800" dirty="0">
              <a:solidFill>
                <a:schemeClr val="bg2"/>
              </a:solidFill>
              <a:latin typeface="Raleway" pitchFamily="2" charset="77"/>
            </a:endParaRPr>
          </a:p>
          <a:p>
            <a:pPr marL="285750" indent="-285750"/>
            <a:r>
              <a:rPr lang="es-AR" sz="1800" dirty="0">
                <a:solidFill>
                  <a:schemeClr val="bg2"/>
                </a:solidFill>
                <a:latin typeface="Raleway" pitchFamily="2" charset="77"/>
              </a:rPr>
              <a:t>En este caso, Git simplemente mueve el puntero de la rama principal hacia adelante para incluir los </a:t>
            </a:r>
            <a:r>
              <a:rPr lang="es-AR" sz="1800" dirty="0" err="1">
                <a:solidFill>
                  <a:schemeClr val="bg2"/>
                </a:solidFill>
                <a:latin typeface="Raleway" pitchFamily="2" charset="77"/>
              </a:rPr>
              <a:t>commits</a:t>
            </a:r>
            <a:r>
              <a:rPr lang="es-AR" sz="1800" dirty="0">
                <a:solidFill>
                  <a:schemeClr val="bg2"/>
                </a:solidFill>
                <a:latin typeface="Raleway" pitchFamily="2" charset="77"/>
              </a:rPr>
              <a:t> de la rama secundaria.</a:t>
            </a:r>
          </a:p>
          <a:p>
            <a:pPr marL="285750" indent="-285750"/>
            <a:endParaRPr lang="es-AR" dirty="0">
              <a:solidFill>
                <a:schemeClr val="bg2"/>
              </a:solidFill>
              <a:latin typeface="Raleway" pitchFamily="2" charset="77"/>
            </a:endParaRPr>
          </a:p>
          <a:p>
            <a:pPr marL="285750" indent="-285750"/>
            <a:r>
              <a:rPr lang="es-AR" sz="1800" dirty="0">
                <a:solidFill>
                  <a:schemeClr val="bg2"/>
                </a:solidFill>
                <a:latin typeface="Raleway" pitchFamily="2" charset="77"/>
              </a:rPr>
              <a:t>Hacemos el </a:t>
            </a:r>
            <a:r>
              <a:rPr lang="es-AR" sz="1800" dirty="0" err="1">
                <a:solidFill>
                  <a:schemeClr val="bg2"/>
                </a:solidFill>
                <a:latin typeface="Raleway" pitchFamily="2" charset="77"/>
              </a:rPr>
              <a:t>merge</a:t>
            </a:r>
            <a:r>
              <a:rPr lang="es-AR" sz="1800" dirty="0">
                <a:solidFill>
                  <a:schemeClr val="bg2"/>
                </a:solidFill>
                <a:latin typeface="Raleway" pitchFamily="2" charset="77"/>
              </a:rPr>
              <a:t>:</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checkout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endParaRPr lang="es-AR" dirty="0">
              <a:solidFill>
                <a:schemeClr val="bg2"/>
              </a:solidFill>
              <a:latin typeface="Courier New" panose="02070309020205020404" pitchFamily="49" charset="0"/>
              <a:cs typeface="Courier New" panose="02070309020205020404" pitchFamily="49" charset="0"/>
            </a:endParaRP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merge</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sz="1800" dirty="0">
                <a:solidFill>
                  <a:schemeClr val="bg2"/>
                </a:solidFill>
                <a:latin typeface="Raleway" pitchFamily="2" charset="77"/>
              </a:rPr>
              <a:t>Hacemos el </a:t>
            </a:r>
            <a:r>
              <a:rPr lang="es-AR" sz="1800" dirty="0" err="1">
                <a:solidFill>
                  <a:schemeClr val="bg2"/>
                </a:solidFill>
                <a:latin typeface="Raleway" pitchFamily="2" charset="77"/>
              </a:rPr>
              <a:t>merge</a:t>
            </a:r>
            <a:r>
              <a:rPr lang="es-AR" sz="1800" dirty="0">
                <a:solidFill>
                  <a:schemeClr val="bg2"/>
                </a:solidFill>
                <a:latin typeface="Raleway" pitchFamily="2" charset="77"/>
              </a:rPr>
              <a:t>:</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push</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origin</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pPr marL="285750" indent="-285750"/>
            <a:r>
              <a:rPr lang="es-AR" sz="1800" dirty="0">
                <a:solidFill>
                  <a:schemeClr val="bg2"/>
                </a:solidFill>
                <a:latin typeface="Raleway" pitchFamily="2" charset="77"/>
              </a:rPr>
              <a:t>Borramos la rama y vemos el log</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–d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log --</a:t>
            </a:r>
            <a:r>
              <a:rPr lang="es-AR" dirty="0" err="1">
                <a:solidFill>
                  <a:schemeClr val="bg2"/>
                </a:solidFill>
                <a:latin typeface="Courier New" panose="02070309020205020404" pitchFamily="49" charset="0"/>
                <a:cs typeface="Courier New" panose="02070309020205020404" pitchFamily="49" charset="0"/>
              </a:rPr>
              <a:t>oneline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sz="1800"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20851101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600" b="1" dirty="0">
                <a:solidFill>
                  <a:schemeClr val="bg2"/>
                </a:solidFill>
                <a:latin typeface="Raleway" pitchFamily="2" charset="77"/>
              </a:rPr>
              <a:t>No </a:t>
            </a:r>
            <a:r>
              <a:rPr lang="es-AR" sz="1600" b="1" dirty="0" err="1">
                <a:solidFill>
                  <a:schemeClr val="bg2"/>
                </a:solidFill>
                <a:latin typeface="Raleway" pitchFamily="2" charset="77"/>
              </a:rPr>
              <a:t>Fast</a:t>
            </a:r>
            <a:r>
              <a:rPr lang="es-AR" sz="1600" b="1" dirty="0">
                <a:solidFill>
                  <a:schemeClr val="bg2"/>
                </a:solidFill>
                <a:latin typeface="Raleway" pitchFamily="2" charset="77"/>
              </a:rPr>
              <a:t>-Forward </a:t>
            </a:r>
            <a:r>
              <a:rPr lang="es-AR" sz="1600" b="1" dirty="0" err="1">
                <a:solidFill>
                  <a:schemeClr val="bg2"/>
                </a:solidFill>
                <a:latin typeface="Raleway" pitchFamily="2" charset="77"/>
              </a:rPr>
              <a:t>Merge</a:t>
            </a:r>
            <a:r>
              <a:rPr lang="es-AR" sz="1600" b="1" dirty="0">
                <a:solidFill>
                  <a:schemeClr val="bg2"/>
                </a:solidFill>
                <a:latin typeface="Raleway" pitchFamily="2" charset="77"/>
              </a:rPr>
              <a:t> (No-FF): </a:t>
            </a:r>
          </a:p>
          <a:p>
            <a:pPr marL="285750" indent="-285750"/>
            <a:r>
              <a:rPr lang="es-AR" sz="1600" dirty="0">
                <a:solidFill>
                  <a:schemeClr val="bg2"/>
                </a:solidFill>
                <a:latin typeface="Raleway" pitchFamily="2" charset="77"/>
              </a:rPr>
              <a:t>Este tipo de fusión ocurre cuando se han realizado </a:t>
            </a:r>
            <a:r>
              <a:rPr lang="es-AR" sz="1600" dirty="0" err="1">
                <a:solidFill>
                  <a:schemeClr val="bg2"/>
                </a:solidFill>
                <a:latin typeface="Raleway" pitchFamily="2" charset="77"/>
              </a:rPr>
              <a:t>commits</a:t>
            </a:r>
            <a:r>
              <a:rPr lang="es-AR" sz="1600" dirty="0">
                <a:solidFill>
                  <a:schemeClr val="bg2"/>
                </a:solidFill>
                <a:latin typeface="Raleway" pitchFamily="2" charset="77"/>
              </a:rPr>
              <a:t> tanto en la rama principal como en la rama secundaria desde</a:t>
            </a:r>
            <a:r>
              <a:rPr lang="es-AR" sz="1600" dirty="0"/>
              <a:t> </a:t>
            </a:r>
            <a:r>
              <a:rPr lang="es-AR" sz="1600" dirty="0">
                <a:solidFill>
                  <a:schemeClr val="bg2"/>
                </a:solidFill>
                <a:latin typeface="Raleway" pitchFamily="2" charset="77"/>
              </a:rPr>
              <a:t>que se bifurcaron. Git crea un nuevo </a:t>
            </a:r>
            <a:r>
              <a:rPr lang="es-AR" sz="1600" dirty="0" err="1">
                <a:solidFill>
                  <a:schemeClr val="bg2"/>
                </a:solidFill>
                <a:latin typeface="Raleway" pitchFamily="2" charset="77"/>
              </a:rPr>
              <a:t>commit</a:t>
            </a:r>
            <a:r>
              <a:rPr lang="es-AR" sz="1600" dirty="0">
                <a:solidFill>
                  <a:schemeClr val="bg2"/>
                </a:solidFill>
                <a:latin typeface="Raleway" pitchFamily="2" charset="77"/>
              </a:rPr>
              <a:t> de fusión que combina los cambios de ambas ramas.</a:t>
            </a:r>
          </a:p>
          <a:p>
            <a:pPr marL="285750" indent="-285750"/>
            <a:r>
              <a:rPr lang="es-AR" sz="1600" dirty="0">
                <a:solidFill>
                  <a:schemeClr val="bg2"/>
                </a:solidFill>
                <a:latin typeface="Raleway" pitchFamily="2" charset="77"/>
              </a:rPr>
              <a:t>Creamos nueva rama</a:t>
            </a:r>
          </a:p>
          <a:p>
            <a:pPr marL="285750" indent="-285750"/>
            <a:r>
              <a:rPr lang="es-AR" sz="1600" dirty="0">
                <a:solidFill>
                  <a:schemeClr val="bg2"/>
                </a:solidFill>
                <a:latin typeface="Raleway" pitchFamily="2" charset="77"/>
              </a:rPr>
              <a:t>Hacemos un cambio en archivo en rama </a:t>
            </a:r>
            <a:r>
              <a:rPr lang="es-AR" sz="1600" dirty="0" err="1">
                <a:solidFill>
                  <a:schemeClr val="bg2"/>
                </a:solidFill>
                <a:latin typeface="Raleway" pitchFamily="2" charset="77"/>
              </a:rPr>
              <a:t>main</a:t>
            </a:r>
            <a:r>
              <a:rPr lang="es-AR" sz="1600" dirty="0">
                <a:solidFill>
                  <a:schemeClr val="bg2"/>
                </a:solidFill>
                <a:latin typeface="Raleway" pitchFamily="2" charset="77"/>
              </a:rPr>
              <a:t>, hacemos </a:t>
            </a:r>
            <a:r>
              <a:rPr lang="es-AR" sz="1600" dirty="0" err="1">
                <a:solidFill>
                  <a:schemeClr val="bg2"/>
                </a:solidFill>
                <a:latin typeface="Raleway" pitchFamily="2" charset="77"/>
              </a:rPr>
              <a:t>commit</a:t>
            </a: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Modificamos un archivo y hacemos </a:t>
            </a:r>
            <a:r>
              <a:rPr lang="es-AR" sz="1600" dirty="0" err="1">
                <a:solidFill>
                  <a:schemeClr val="bg2"/>
                </a:solidFill>
                <a:latin typeface="Raleway" pitchFamily="2" charset="77"/>
              </a:rPr>
              <a:t>commit</a:t>
            </a: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Vemos la diferencia entre ramas</a:t>
            </a:r>
          </a:p>
          <a:p>
            <a:pPr marL="285750" indent="-285750"/>
            <a:r>
              <a:rPr lang="es-AR" sz="1600" dirty="0">
                <a:solidFill>
                  <a:schemeClr val="bg2"/>
                </a:solidFill>
                <a:latin typeface="Raleway" pitchFamily="2" charset="77"/>
              </a:rPr>
              <a:t>Hacemos el </a:t>
            </a:r>
            <a:r>
              <a:rPr lang="es-AR" sz="1600" dirty="0" err="1">
                <a:solidFill>
                  <a:schemeClr val="bg2"/>
                </a:solidFill>
                <a:latin typeface="Raleway" pitchFamily="2" charset="77"/>
              </a:rPr>
              <a:t>merge</a:t>
            </a:r>
            <a:r>
              <a:rPr lang="es-AR" sz="1600" dirty="0">
                <a:solidFill>
                  <a:schemeClr val="bg2"/>
                </a:solidFill>
                <a:latin typeface="Raleway" pitchFamily="2" charset="77"/>
              </a:rPr>
              <a:t>:</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checkout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main</a:t>
            </a:r>
            <a:endParaRPr lang="es-AR" sz="1600" dirty="0">
              <a:solidFill>
                <a:schemeClr val="bg2"/>
              </a:solidFill>
              <a:latin typeface="Courier New" panose="02070309020205020404" pitchFamily="49" charset="0"/>
              <a:cs typeface="Courier New" panose="02070309020205020404" pitchFamily="49" charset="0"/>
            </a:endParaRP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merge</a:t>
            </a:r>
            <a:r>
              <a:rPr lang="es-AR" sz="1600" dirty="0">
                <a:solidFill>
                  <a:schemeClr val="bg2"/>
                </a:solidFill>
                <a:latin typeface="Courier New" panose="02070309020205020404" pitchFamily="49" charset="0"/>
                <a:cs typeface="Courier New" panose="02070309020205020404" pitchFamily="49" charset="0"/>
              </a:rPr>
              <a:t> newFeature2 --no-</a:t>
            </a:r>
            <a:r>
              <a:rPr lang="es-AR" sz="1600" dirty="0" err="1">
                <a:solidFill>
                  <a:schemeClr val="bg2"/>
                </a:solidFill>
                <a:latin typeface="Courier New" panose="02070309020205020404" pitchFamily="49" charset="0"/>
                <a:cs typeface="Courier New" panose="02070309020205020404" pitchFamily="49" charset="0"/>
              </a:rPr>
              <a:t>ff</a:t>
            </a:r>
            <a:r>
              <a:rPr lang="es-AR" sz="1600" dirty="0">
                <a:solidFill>
                  <a:schemeClr val="bg2"/>
                </a:solidFill>
                <a:latin typeface="Courier New" panose="02070309020205020404" pitchFamily="49" charset="0"/>
                <a:cs typeface="Courier New" panose="02070309020205020404" pitchFamily="49" charset="0"/>
              </a:rPr>
              <a:t> –m “</a:t>
            </a:r>
            <a:r>
              <a:rPr lang="es-AR" sz="1600" dirty="0" err="1">
                <a:solidFill>
                  <a:schemeClr val="bg2"/>
                </a:solidFill>
                <a:latin typeface="Courier New" panose="02070309020205020404" pitchFamily="49" charset="0"/>
                <a:cs typeface="Courier New" panose="02070309020205020404" pitchFamily="49" charset="0"/>
              </a:rPr>
              <a:t>merge</a:t>
            </a:r>
            <a:r>
              <a:rPr lang="es-AR" sz="1600" dirty="0">
                <a:solidFill>
                  <a:schemeClr val="bg2"/>
                </a:solidFill>
                <a:latin typeface="Courier New" panose="02070309020205020404" pitchFamily="49" charset="0"/>
                <a:cs typeface="Courier New" panose="02070309020205020404" pitchFamily="49" charset="0"/>
              </a:rPr>
              <a:t> con no </a:t>
            </a:r>
            <a:r>
              <a:rPr lang="es-AR" sz="1600" dirty="0" err="1">
                <a:solidFill>
                  <a:schemeClr val="bg2"/>
                </a:solidFill>
                <a:latin typeface="Courier New" panose="02070309020205020404" pitchFamily="49" charset="0"/>
                <a:cs typeface="Courier New" panose="02070309020205020404" pitchFamily="49" charset="0"/>
              </a:rPr>
              <a:t>ff</a:t>
            </a:r>
            <a:r>
              <a:rPr lang="es-AR" sz="1600" dirty="0">
                <a:solidFill>
                  <a:schemeClr val="bg2"/>
                </a:solidFill>
                <a:latin typeface="Courier New" panose="02070309020205020404" pitchFamily="49" charset="0"/>
                <a:cs typeface="Courier New" panose="02070309020205020404" pitchFamily="49" charset="0"/>
              </a:rPr>
              <a:t>”</a:t>
            </a:r>
          </a:p>
          <a:p>
            <a:pPr marL="0" indent="0">
              <a:buNone/>
            </a:pP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Borramos la rama y vemos el log</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branch</a:t>
            </a:r>
            <a:r>
              <a:rPr lang="es-AR" sz="1600" dirty="0">
                <a:solidFill>
                  <a:schemeClr val="bg2"/>
                </a:solidFill>
                <a:latin typeface="Courier New" panose="02070309020205020404" pitchFamily="49" charset="0"/>
                <a:cs typeface="Courier New" panose="02070309020205020404" pitchFamily="49" charset="0"/>
              </a:rPr>
              <a:t> –d newFeature2</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log –</a:t>
            </a:r>
            <a:r>
              <a:rPr lang="es-AR" sz="1600" dirty="0" err="1">
                <a:solidFill>
                  <a:schemeClr val="bg2"/>
                </a:solidFill>
                <a:latin typeface="Courier New" panose="02070309020205020404" pitchFamily="49" charset="0"/>
                <a:cs typeface="Courier New" panose="02070309020205020404" pitchFamily="49" charset="0"/>
              </a:rPr>
              <a:t>oneline</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graph</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decorate</a:t>
            </a: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Raleway" pitchFamily="2" charset="77"/>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Raleway" pitchFamily="2" charset="77"/>
            </a:endParaRPr>
          </a:p>
          <a:p>
            <a:endParaRPr lang="es-AR" sz="1600" dirty="0">
              <a:solidFill>
                <a:schemeClr val="bg2"/>
              </a:solidFill>
              <a:latin typeface="Raleway" pitchFamily="2" charset="77"/>
            </a:endParaRPr>
          </a:p>
          <a:p>
            <a:endParaRPr lang="es-AR" sz="16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sz="1600" dirty="0">
              <a:solidFill>
                <a:schemeClr val="bg2"/>
              </a:solidFill>
              <a:latin typeface="Raleway" pitchFamily="2" charset="77"/>
            </a:endParaRPr>
          </a:p>
          <a:p>
            <a:endParaRPr lang="es-AR" sz="1600" dirty="0">
              <a:solidFill>
                <a:schemeClr val="bg2"/>
              </a:solidFill>
              <a:latin typeface="Raleway" pitchFamily="2" charset="77"/>
            </a:endParaRPr>
          </a:p>
          <a:p>
            <a:endParaRPr lang="es-AR" sz="1600" dirty="0">
              <a:solidFill>
                <a:schemeClr val="bg2"/>
              </a:solidFill>
              <a:latin typeface="Raleway" pitchFamily="2" charset="77"/>
            </a:endParaRPr>
          </a:p>
        </p:txBody>
      </p:sp>
    </p:spTree>
    <p:extLst>
      <p:ext uri="{BB962C8B-B14F-4D97-AF65-F5344CB8AC3E}">
        <p14:creationId xmlns:p14="http://schemas.microsoft.com/office/powerpoint/2010/main" val="1803082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2000" b="1" dirty="0" err="1">
                <a:solidFill>
                  <a:schemeClr val="bg2"/>
                </a:solidFill>
                <a:latin typeface="Raleway" pitchFamily="2" charset="77"/>
              </a:rPr>
              <a:t>AutoMerge</a:t>
            </a:r>
            <a:endParaRPr lang="es-AR" sz="2000" b="1" dirty="0">
              <a:solidFill>
                <a:schemeClr val="bg2"/>
              </a:solidFill>
              <a:latin typeface="Raleway" pitchFamily="2" charset="77"/>
            </a:endParaRPr>
          </a:p>
          <a:p>
            <a:pPr marL="285750" indent="-285750"/>
            <a:r>
              <a:rPr lang="es-AR" sz="2000" dirty="0">
                <a:solidFill>
                  <a:schemeClr val="bg2"/>
                </a:solidFill>
                <a:latin typeface="Raleway" pitchFamily="2" charset="77"/>
              </a:rPr>
              <a:t>En casos en los que no hay conflictos entre los cambios en las ramas, Git realiza un "auto-</a:t>
            </a:r>
            <a:r>
              <a:rPr lang="es-AR" sz="2000" dirty="0" err="1">
                <a:solidFill>
                  <a:schemeClr val="bg2"/>
                </a:solidFill>
                <a:latin typeface="Raleway" pitchFamily="2" charset="77"/>
              </a:rPr>
              <a:t>merge</a:t>
            </a:r>
            <a:r>
              <a:rPr lang="es-AR" sz="2000" dirty="0">
                <a:solidFill>
                  <a:schemeClr val="bg2"/>
                </a:solidFill>
                <a:latin typeface="Raleway" pitchFamily="2" charset="77"/>
              </a:rPr>
              <a:t>". Esto significa que Git es capaz de combinar automáticamente los cambios sin intervención del usuario.</a:t>
            </a:r>
          </a:p>
          <a:p>
            <a:pPr marL="285750" indent="-285750"/>
            <a:endParaRPr lang="es-AR" sz="2000" dirty="0">
              <a:solidFill>
                <a:schemeClr val="bg2"/>
              </a:solidFill>
              <a:latin typeface="Raleway" pitchFamily="2" charset="77"/>
            </a:endParaRPr>
          </a:p>
          <a:p>
            <a:pPr marL="285750" indent="-285750"/>
            <a:r>
              <a:rPr lang="es-AR" sz="2000" dirty="0">
                <a:solidFill>
                  <a:schemeClr val="bg2"/>
                </a:solidFill>
                <a:latin typeface="Raleway" pitchFamily="2" charset="77"/>
              </a:rPr>
              <a:t>Supongamos que dos usuarios trabajan en la misma rama "</a:t>
            </a:r>
            <a:r>
              <a:rPr lang="es-AR" sz="2000" dirty="0" err="1">
                <a:solidFill>
                  <a:schemeClr val="bg2"/>
                </a:solidFill>
                <a:latin typeface="Raleway" pitchFamily="2" charset="77"/>
              </a:rPr>
              <a:t>feature</a:t>
            </a:r>
            <a:r>
              <a:rPr lang="es-AR" sz="2000" dirty="0">
                <a:solidFill>
                  <a:schemeClr val="bg2"/>
                </a:solidFill>
                <a:latin typeface="Raleway" pitchFamily="2" charset="77"/>
              </a:rPr>
              <a:t>" y realizan cambios diferentes en archivos no conflictivos.</a:t>
            </a:r>
          </a:p>
          <a:p>
            <a:pPr marL="285750" indent="-285750"/>
            <a:endParaRPr lang="es-AR" sz="2000" dirty="0">
              <a:solidFill>
                <a:schemeClr val="bg2"/>
              </a:solidFill>
              <a:latin typeface="Raleway" pitchFamily="2" charset="77"/>
            </a:endParaRPr>
          </a:p>
          <a:p>
            <a:pPr marL="285750" indent="-285750"/>
            <a:r>
              <a:rPr lang="es-AR" sz="2000" dirty="0">
                <a:solidFill>
                  <a:schemeClr val="bg2"/>
                </a:solidFill>
                <a:latin typeface="Raleway" pitchFamily="2" charset="77"/>
              </a:rPr>
              <a:t>Después de que ambos usuarios envían sus cambios y uno de ellos realiza un </a:t>
            </a:r>
            <a:r>
              <a:rPr lang="es-AR" sz="2000" dirty="0" err="1">
                <a:solidFill>
                  <a:schemeClr val="bg2"/>
                </a:solidFill>
                <a:latin typeface="Raleway" pitchFamily="2" charset="77"/>
              </a:rPr>
              <a:t>merge</a:t>
            </a:r>
            <a:r>
              <a:rPr lang="es-AR" sz="2000" dirty="0">
                <a:solidFill>
                  <a:schemeClr val="bg2"/>
                </a:solidFill>
                <a:latin typeface="Raleway" pitchFamily="2" charset="77"/>
              </a:rPr>
              <a:t>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feature</a:t>
            </a:r>
            <a:r>
              <a:rPr lang="es-AR" sz="2000" dirty="0">
                <a:solidFill>
                  <a:schemeClr val="bg2"/>
                </a:solidFill>
                <a:latin typeface="Raleway" pitchFamily="2" charset="77"/>
              </a:rPr>
              <a:t>, Git realizará un auto-</a:t>
            </a:r>
            <a:r>
              <a:rPr lang="es-AR" sz="2000" dirty="0" err="1">
                <a:solidFill>
                  <a:schemeClr val="bg2"/>
                </a:solidFill>
                <a:latin typeface="Raleway" pitchFamily="2" charset="77"/>
              </a:rPr>
              <a:t>merge</a:t>
            </a:r>
            <a:r>
              <a:rPr lang="es-AR" sz="2000" dirty="0">
                <a:solidFill>
                  <a:schemeClr val="bg2"/>
                </a:solidFill>
                <a:latin typeface="Raleway" pitchFamily="2" charset="77"/>
              </a:rPr>
              <a:t> sin problemas.</a:t>
            </a: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Raleway" pitchFamily="2" charset="77"/>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Raleway" pitchFamily="2" charset="77"/>
            </a:endParaRPr>
          </a:p>
          <a:p>
            <a:endParaRPr lang="es-AR" sz="2000" dirty="0">
              <a:solidFill>
                <a:schemeClr val="bg2"/>
              </a:solidFill>
              <a:latin typeface="Raleway" pitchFamily="2" charset="77"/>
            </a:endParaRPr>
          </a:p>
          <a:p>
            <a:endParaRPr lang="es-AR" sz="20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sz="2000" dirty="0">
              <a:solidFill>
                <a:schemeClr val="bg2"/>
              </a:solidFill>
              <a:latin typeface="Raleway" pitchFamily="2" charset="77"/>
            </a:endParaRPr>
          </a:p>
          <a:p>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1989331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2000" b="1" dirty="0">
                <a:solidFill>
                  <a:schemeClr val="bg2"/>
                </a:solidFill>
                <a:latin typeface="Raleway" pitchFamily="2" charset="77"/>
              </a:rPr>
              <a:t>Resolución de conflictos:</a:t>
            </a:r>
          </a:p>
          <a:p>
            <a:pPr marL="342900"/>
            <a:r>
              <a:rPr lang="es-AR" sz="2000" dirty="0">
                <a:solidFill>
                  <a:schemeClr val="bg2"/>
                </a:solidFill>
                <a:latin typeface="Raleway" pitchFamily="2" charset="77"/>
              </a:rPr>
              <a:t>Los conflictos ocurren cuando dos usuarios modifican las mismas líneas de código en archivos diferentes o incluso en la misma área del mismo archivo. En estos casos, Git no puede realizar una fusión automática y solicitará al usuario que resuelva los conflictos manualmente.</a:t>
            </a:r>
          </a:p>
          <a:p>
            <a:pPr marL="342900"/>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Al realizar un </a:t>
            </a:r>
            <a:r>
              <a:rPr lang="es-AR" sz="2000" dirty="0" err="1">
                <a:solidFill>
                  <a:schemeClr val="bg2"/>
                </a:solidFill>
                <a:latin typeface="Raleway" pitchFamily="2" charset="77"/>
              </a:rPr>
              <a:t>merge</a:t>
            </a:r>
            <a:r>
              <a:rPr lang="es-AR" sz="2000" dirty="0">
                <a:solidFill>
                  <a:schemeClr val="bg2"/>
                </a:solidFill>
                <a:latin typeface="Raleway" pitchFamily="2" charset="77"/>
              </a:rPr>
              <a:t>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feature</a:t>
            </a:r>
            <a:r>
              <a:rPr lang="es-AR" sz="2000" dirty="0">
                <a:solidFill>
                  <a:schemeClr val="bg2"/>
                </a:solidFill>
                <a:latin typeface="Raleway" pitchFamily="2" charset="77"/>
              </a:rPr>
              <a:t>, Git detectará un conflicto en los archivos modificados por ambos usuarios. El usuario deberá editar manualmente los archivos para decidir qué cambios deben mantenerse y, finalmente, realizar un nuevo </a:t>
            </a:r>
            <a:r>
              <a:rPr lang="es-AR" sz="2000" dirty="0" err="1">
                <a:solidFill>
                  <a:schemeClr val="bg2"/>
                </a:solidFill>
                <a:latin typeface="Raleway" pitchFamily="2" charset="77"/>
              </a:rPr>
              <a:t>commit</a:t>
            </a:r>
            <a:r>
              <a:rPr lang="es-AR" sz="2000" dirty="0">
                <a:solidFill>
                  <a:schemeClr val="bg2"/>
                </a:solidFill>
                <a:latin typeface="Raleway" pitchFamily="2" charset="77"/>
              </a:rPr>
              <a:t> para completar la fusión.</a:t>
            </a: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12887776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73447" cy="1325563"/>
          </a:xfrm>
        </p:spPr>
        <p:txBody>
          <a:bodyPr/>
          <a:lstStyle/>
          <a:p>
            <a:r>
              <a:rPr lang="es-AR" dirty="0"/>
              <a:t>Instalación de Herramienta de </a:t>
            </a:r>
            <a:r>
              <a:rPr lang="es-AR" dirty="0" err="1"/>
              <a:t>Diff</a:t>
            </a:r>
            <a:r>
              <a:rPr lang="es-AR" dirty="0"/>
              <a:t> y </a:t>
            </a:r>
            <a:r>
              <a:rPr lang="es-AR" dirty="0" err="1"/>
              <a:t>Merge</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r>
              <a:rPr lang="es-AR" sz="2000" dirty="0">
                <a:solidFill>
                  <a:schemeClr val="bg2"/>
                </a:solidFill>
                <a:latin typeface="Raleway" pitchFamily="2" charset="77"/>
              </a:rPr>
              <a:t>Windows: </a:t>
            </a:r>
            <a:r>
              <a:rPr lang="en-US"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https://www.perforce.com/products/helix-core-apps/merge-diff-tool-p4merge</a:t>
            </a:r>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114300" indent="0">
              <a:buNone/>
            </a:pPr>
            <a:endParaRPr lang="es-AR" sz="2000" dirty="0">
              <a:solidFill>
                <a:schemeClr val="bg2"/>
              </a:solidFill>
              <a:latin typeface="Raleway" pitchFamily="2" charset="77"/>
            </a:endParaRPr>
          </a:p>
        </p:txBody>
      </p:sp>
      <p:pic>
        <p:nvPicPr>
          <p:cNvPr id="3" name="Imagen 2">
            <a:extLst>
              <a:ext uri="{FF2B5EF4-FFF2-40B4-BE49-F238E27FC236}">
                <a16:creationId xmlns:a16="http://schemas.microsoft.com/office/drawing/2014/main" id="{2A2B7083-4BEF-50E7-185E-63621D69922C}"/>
              </a:ext>
            </a:extLst>
          </p:cNvPr>
          <p:cNvPicPr>
            <a:picLocks noChangeAspect="1"/>
          </p:cNvPicPr>
          <p:nvPr/>
        </p:nvPicPr>
        <p:blipFill>
          <a:blip r:embed="rId5"/>
          <a:stretch>
            <a:fillRect/>
          </a:stretch>
        </p:blipFill>
        <p:spPr>
          <a:xfrm>
            <a:off x="5944914" y="2116417"/>
            <a:ext cx="4038600" cy="3068214"/>
          </a:xfrm>
          <a:prstGeom prst="rect">
            <a:avLst/>
          </a:prstGeom>
        </p:spPr>
      </p:pic>
    </p:spTree>
    <p:extLst>
      <p:ext uri="{BB962C8B-B14F-4D97-AF65-F5344CB8AC3E}">
        <p14:creationId xmlns:p14="http://schemas.microsoft.com/office/powerpoint/2010/main" val="3203663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73447" cy="1325563"/>
          </a:xfrm>
        </p:spPr>
        <p:txBody>
          <a:bodyPr/>
          <a:lstStyle/>
          <a:p>
            <a:r>
              <a:rPr lang="es-AR" dirty="0"/>
              <a:t>Instalación de Herramienta de </a:t>
            </a:r>
            <a:r>
              <a:rPr lang="es-AR" dirty="0" err="1"/>
              <a:t>Diff</a:t>
            </a:r>
            <a:r>
              <a:rPr lang="es-AR" dirty="0"/>
              <a:t> y </a:t>
            </a:r>
            <a:r>
              <a:rPr lang="es-AR" dirty="0" err="1"/>
              <a:t>Merge</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114300" indent="0">
              <a:buNone/>
            </a:pPr>
            <a:endParaRPr lang="es-AR" sz="2000" dirty="0">
              <a:solidFill>
                <a:schemeClr val="bg2"/>
              </a:solidFill>
              <a:latin typeface="Raleway" pitchFamily="2" charset="77"/>
            </a:endParaRPr>
          </a:p>
        </p:txBody>
      </p:sp>
      <p:pic>
        <p:nvPicPr>
          <p:cNvPr id="5" name="Imagen 4">
            <a:extLst>
              <a:ext uri="{FF2B5EF4-FFF2-40B4-BE49-F238E27FC236}">
                <a16:creationId xmlns:a16="http://schemas.microsoft.com/office/drawing/2014/main" id="{3E7EE194-7355-467F-BA54-4268032ACD62}"/>
              </a:ext>
            </a:extLst>
          </p:cNvPr>
          <p:cNvPicPr>
            <a:picLocks noChangeAspect="1"/>
          </p:cNvPicPr>
          <p:nvPr/>
        </p:nvPicPr>
        <p:blipFill>
          <a:blip r:embed="rId4"/>
          <a:stretch>
            <a:fillRect/>
          </a:stretch>
        </p:blipFill>
        <p:spPr>
          <a:xfrm>
            <a:off x="4206448" y="1228543"/>
            <a:ext cx="7665738" cy="4910999"/>
          </a:xfrm>
          <a:prstGeom prst="rect">
            <a:avLst/>
          </a:prstGeom>
        </p:spPr>
      </p:pic>
    </p:spTree>
    <p:extLst>
      <p:ext uri="{BB962C8B-B14F-4D97-AF65-F5344CB8AC3E}">
        <p14:creationId xmlns:p14="http://schemas.microsoft.com/office/powerpoint/2010/main" val="221659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Resolución de conflictos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r>
              <a:rPr lang="es-AR" sz="2000" dirty="0">
                <a:solidFill>
                  <a:schemeClr val="bg2"/>
                </a:solidFill>
                <a:latin typeface="Raleway" pitchFamily="2" charset="77"/>
              </a:rPr>
              <a:t>Creamos una nueva rama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Realizamos una modificación en la </a:t>
            </a:r>
            <a:r>
              <a:rPr lang="es-AR" sz="2000" dirty="0" err="1">
                <a:solidFill>
                  <a:schemeClr val="bg2"/>
                </a:solidFill>
                <a:latin typeface="Raleway" pitchFamily="2" charset="77"/>
              </a:rPr>
              <a:t>linea</a:t>
            </a:r>
            <a:r>
              <a:rPr lang="es-AR" sz="2000" dirty="0">
                <a:solidFill>
                  <a:schemeClr val="bg2"/>
                </a:solidFill>
                <a:latin typeface="Raleway" pitchFamily="2" charset="77"/>
              </a:rPr>
              <a:t> 1 del </a:t>
            </a:r>
            <a:r>
              <a:rPr lang="es-AR" sz="2000" dirty="0" err="1">
                <a:solidFill>
                  <a:schemeClr val="bg2"/>
                </a:solidFill>
                <a:latin typeface="Raleway" pitchFamily="2" charset="77"/>
              </a:rPr>
              <a:t>Readme.md</a:t>
            </a:r>
            <a:r>
              <a:rPr lang="es-AR" sz="2000" dirty="0">
                <a:solidFill>
                  <a:schemeClr val="bg2"/>
                </a:solidFill>
                <a:latin typeface="Raleway" pitchFamily="2" charset="77"/>
              </a:rPr>
              <a:t> desde </a:t>
            </a:r>
            <a:r>
              <a:rPr lang="es-AR" sz="2000" dirty="0" err="1">
                <a:solidFill>
                  <a:schemeClr val="bg2"/>
                </a:solidFill>
                <a:latin typeface="Raleway" pitchFamily="2" charset="77"/>
              </a:rPr>
              <a:t>main</a:t>
            </a:r>
            <a:r>
              <a:rPr lang="es-AR" sz="2000" dirty="0">
                <a:solidFill>
                  <a:schemeClr val="bg2"/>
                </a:solidFill>
                <a:latin typeface="Raleway" pitchFamily="2" charset="77"/>
              </a:rPr>
              <a:t> y </a:t>
            </a:r>
            <a:r>
              <a:rPr lang="es-AR" sz="2000" dirty="0" err="1">
                <a:solidFill>
                  <a:schemeClr val="bg2"/>
                </a:solidFill>
                <a:latin typeface="Raleway" pitchFamily="2" charset="77"/>
              </a:rPr>
              <a:t>commiteamos</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En la </a:t>
            </a:r>
            <a:r>
              <a:rPr lang="es-AR" sz="2000" dirty="0" err="1">
                <a:solidFill>
                  <a:schemeClr val="bg2"/>
                </a:solidFill>
                <a:latin typeface="Raleway" pitchFamily="2" charset="77"/>
              </a:rPr>
              <a:t>conflictBranch</a:t>
            </a:r>
            <a:r>
              <a:rPr lang="es-AR" sz="2000" dirty="0">
                <a:solidFill>
                  <a:schemeClr val="bg2"/>
                </a:solidFill>
                <a:latin typeface="Raleway" pitchFamily="2" charset="77"/>
              </a:rPr>
              <a:t> modificamos la misma línea del </a:t>
            </a:r>
            <a:r>
              <a:rPr lang="es-AR" sz="2000" dirty="0" err="1">
                <a:solidFill>
                  <a:schemeClr val="bg2"/>
                </a:solidFill>
                <a:latin typeface="Raleway" pitchFamily="2" charset="77"/>
              </a:rPr>
              <a:t>Readme.md</a:t>
            </a:r>
            <a:r>
              <a:rPr lang="es-AR" sz="2000" dirty="0">
                <a:solidFill>
                  <a:schemeClr val="bg2"/>
                </a:solidFill>
                <a:latin typeface="Raleway" pitchFamily="2" charset="77"/>
              </a:rPr>
              <a:t> y </a:t>
            </a:r>
            <a:r>
              <a:rPr lang="es-AR" sz="2000" dirty="0" err="1">
                <a:solidFill>
                  <a:schemeClr val="bg2"/>
                </a:solidFill>
                <a:latin typeface="Raleway" pitchFamily="2" charset="77"/>
              </a:rPr>
              <a:t>commiteamos</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Vemos las diferencias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difftool</a:t>
            </a:r>
            <a:r>
              <a:rPr lang="es-AR" sz="2000" dirty="0">
                <a:solidFill>
                  <a:schemeClr val="bg2"/>
                </a:solidFill>
                <a:latin typeface="Raleway" pitchFamily="2" charset="77"/>
              </a:rPr>
              <a:t> </a:t>
            </a:r>
            <a:r>
              <a:rPr lang="es-AR" sz="2000" dirty="0" err="1">
                <a:solidFill>
                  <a:schemeClr val="bg2"/>
                </a:solidFill>
                <a:latin typeface="Raleway" pitchFamily="2" charset="77"/>
              </a:rPr>
              <a:t>main</a:t>
            </a:r>
            <a:r>
              <a:rPr lang="es-AR" sz="2000" dirty="0">
                <a:solidFill>
                  <a:schemeClr val="bg2"/>
                </a:solidFill>
                <a:latin typeface="Raleway" pitchFamily="2" charset="77"/>
              </a:rPr>
              <a:t>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Me cambio a </a:t>
            </a:r>
            <a:r>
              <a:rPr lang="es-AR" sz="2000" dirty="0" err="1">
                <a:solidFill>
                  <a:schemeClr val="bg2"/>
                </a:solidFill>
                <a:latin typeface="Raleway" pitchFamily="2" charset="77"/>
              </a:rPr>
              <a:t>main</a:t>
            </a:r>
            <a:r>
              <a:rPr lang="es-AR" sz="2000" dirty="0">
                <a:solidFill>
                  <a:schemeClr val="bg2"/>
                </a:solidFill>
                <a:latin typeface="Raleway" pitchFamily="2" charset="77"/>
              </a:rPr>
              <a:t> e intento un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Me indicará que no pudo hacer el </a:t>
            </a:r>
            <a:r>
              <a:rPr lang="es-AR" sz="2000" dirty="0" err="1">
                <a:solidFill>
                  <a:schemeClr val="bg2"/>
                </a:solidFill>
                <a:latin typeface="Raleway" pitchFamily="2" charset="77"/>
              </a:rPr>
              <a:t>automerge</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Veo como quedo el </a:t>
            </a:r>
            <a:r>
              <a:rPr lang="es-AR" sz="2000" dirty="0" err="1">
                <a:solidFill>
                  <a:schemeClr val="bg2"/>
                </a:solidFill>
                <a:latin typeface="Raleway" pitchFamily="2" charset="77"/>
              </a:rPr>
              <a:t>Readme.md</a:t>
            </a:r>
            <a:r>
              <a:rPr lang="es-AR" sz="2000" dirty="0">
                <a:solidFill>
                  <a:schemeClr val="bg2"/>
                </a:solidFill>
                <a:latin typeface="Raleway" pitchFamily="2" charset="77"/>
              </a:rPr>
              <a:t> </a:t>
            </a:r>
          </a:p>
          <a:p>
            <a:pPr marL="342900"/>
            <a:r>
              <a:rPr lang="es-AR" sz="2000" dirty="0">
                <a:solidFill>
                  <a:schemeClr val="bg2"/>
                </a:solidFill>
                <a:latin typeface="Raleway" pitchFamily="2" charset="77"/>
              </a:rPr>
              <a:t>Veo que estoy en un estado MERGING dentro de </a:t>
            </a:r>
            <a:r>
              <a:rPr lang="es-AR" sz="2000" dirty="0" err="1">
                <a:solidFill>
                  <a:schemeClr val="bg2"/>
                </a:solidFill>
                <a:latin typeface="Raleway" pitchFamily="2" charset="77"/>
              </a:rPr>
              <a:t>main</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Resuelvo el conflicto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mergetool</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Agrego .</a:t>
            </a:r>
            <a:r>
              <a:rPr lang="es-AR" sz="2000" dirty="0" err="1">
                <a:solidFill>
                  <a:schemeClr val="bg2"/>
                </a:solidFill>
                <a:latin typeface="Raleway" pitchFamily="2" charset="77"/>
              </a:rPr>
              <a:t>orig</a:t>
            </a:r>
            <a:r>
              <a:rPr lang="es-AR" sz="2000" dirty="0">
                <a:solidFill>
                  <a:schemeClr val="bg2"/>
                </a:solidFill>
                <a:latin typeface="Raleway" pitchFamily="2" charset="77"/>
              </a:rPr>
              <a:t> al .</a:t>
            </a:r>
            <a:r>
              <a:rPr lang="es-AR" sz="2000" dirty="0" err="1">
                <a:solidFill>
                  <a:schemeClr val="bg2"/>
                </a:solidFill>
                <a:latin typeface="Raleway" pitchFamily="2" charset="77"/>
              </a:rPr>
              <a:t>gitignore</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Hago </a:t>
            </a:r>
            <a:r>
              <a:rPr lang="es-AR" sz="2000" dirty="0" err="1">
                <a:solidFill>
                  <a:schemeClr val="bg2"/>
                </a:solidFill>
                <a:latin typeface="Raleway" pitchFamily="2" charset="77"/>
              </a:rPr>
              <a:t>commit</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Hago </a:t>
            </a:r>
            <a:r>
              <a:rPr lang="es-AR" sz="2000" dirty="0" err="1">
                <a:solidFill>
                  <a:schemeClr val="bg2"/>
                </a:solidFill>
                <a:latin typeface="Raleway" pitchFamily="2" charset="77"/>
              </a:rPr>
              <a:t>push</a:t>
            </a:r>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28253291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Resolución de conflictos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pic>
        <p:nvPicPr>
          <p:cNvPr id="5" name="Imagen 4">
            <a:extLst>
              <a:ext uri="{FF2B5EF4-FFF2-40B4-BE49-F238E27FC236}">
                <a16:creationId xmlns:a16="http://schemas.microsoft.com/office/drawing/2014/main" id="{7747A872-D583-57CC-05C2-756D0DA00E4B}"/>
              </a:ext>
            </a:extLst>
          </p:cNvPr>
          <p:cNvPicPr>
            <a:picLocks noChangeAspect="1"/>
          </p:cNvPicPr>
          <p:nvPr/>
        </p:nvPicPr>
        <p:blipFill>
          <a:blip r:embed="rId4"/>
          <a:stretch>
            <a:fillRect/>
          </a:stretch>
        </p:blipFill>
        <p:spPr>
          <a:xfrm>
            <a:off x="3949262" y="990502"/>
            <a:ext cx="7772400" cy="5696959"/>
          </a:xfrm>
          <a:prstGeom prst="rect">
            <a:avLst/>
          </a:prstGeom>
        </p:spPr>
      </p:pic>
    </p:spTree>
    <p:extLst>
      <p:ext uri="{BB962C8B-B14F-4D97-AF65-F5344CB8AC3E}">
        <p14:creationId xmlns:p14="http://schemas.microsoft.com/office/powerpoint/2010/main" val="7655827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En el contexto del desarrollo de software y los sistemas de control de versiones distribuidos,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(PR) o solicitud de extracción es una funcionalidad clave que permite a los desarrolladores colaborar y revisar los cambios antes de fusionarlos en la rama principal del repositorio. Es una característica fundamental en plataformas como GitHub y </a:t>
            </a:r>
            <a:r>
              <a:rPr lang="es-AR" sz="2000" dirty="0" err="1">
                <a:solidFill>
                  <a:schemeClr val="bg2"/>
                </a:solidFill>
                <a:latin typeface="Raleway" pitchFamily="2" charset="77"/>
              </a:rPr>
              <a:t>GitLab</a:t>
            </a:r>
            <a:r>
              <a:rPr lang="es-AR" sz="2000" dirty="0">
                <a:solidFill>
                  <a:schemeClr val="bg2"/>
                </a:solidFill>
                <a:latin typeface="Raleway" pitchFamily="2" charset="77"/>
              </a:rPr>
              <a:t>.</a:t>
            </a:r>
          </a:p>
          <a:p>
            <a:r>
              <a:rPr lang="es-AR" sz="2000" dirty="0">
                <a:solidFill>
                  <a:schemeClr val="bg2"/>
                </a:solidFill>
                <a:latin typeface="Raleway" pitchFamily="2" charset="77"/>
              </a:rPr>
              <a:t>El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se utiliza principalmente cuando un desarrollador ha trabajado en una rama secundaria (por ejemplo, una rama de funcionalidad) y desea incorporar esos cambios en la rama principal del proyecto (generalmente llamada "master" o "</a:t>
            </a:r>
            <a:r>
              <a:rPr lang="es-AR" sz="2000" dirty="0" err="1">
                <a:solidFill>
                  <a:schemeClr val="bg2"/>
                </a:solidFill>
                <a:latin typeface="Raleway" pitchFamily="2" charset="77"/>
              </a:rPr>
              <a:t>main</a:t>
            </a:r>
            <a:r>
              <a:rPr lang="es-AR" sz="2000" dirty="0">
                <a:solidFill>
                  <a:schemeClr val="bg2"/>
                </a:solidFill>
                <a:latin typeface="Raleway" pitchFamily="2" charset="77"/>
              </a:rPr>
              <a:t>"). En lugar de realizar una fusión directa, el desarrollador crea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para notificar a otros miembros del equipo sobre los cambios y solicitar su revisión antes de la fusión.</a:t>
            </a: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1229741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Agenda</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pPr>
              <a:buFont typeface="+mj-lt"/>
              <a:buAutoNum type="arabicPeriod" startAt="4"/>
            </a:pPr>
            <a:r>
              <a:rPr lang="es-AR" b="1" dirty="0">
                <a:solidFill>
                  <a:schemeClr val="bg2"/>
                </a:solidFill>
              </a:rPr>
              <a:t>Introducción a Sistemas Distribuidos y Arquitectura de Microservicios</a:t>
            </a:r>
            <a:r>
              <a:rPr lang="es-AR" dirty="0">
                <a:solidFill>
                  <a:schemeClr val="bg2"/>
                </a:solidFill>
              </a:rPr>
              <a:t>: Exploraremos cómo utilizar los servicios de Azure para implementar soluciones distribuidas y contenerizadas aprovechando sus capacidades para crear aplicaciones escalables y resilientes.</a:t>
            </a:r>
          </a:p>
          <a:p>
            <a:pPr>
              <a:buFont typeface="+mj-lt"/>
              <a:buAutoNum type="arabicPeriod" startAt="4"/>
            </a:pPr>
            <a:r>
              <a:rPr lang="es-AR" b="1" dirty="0">
                <a:solidFill>
                  <a:schemeClr val="bg2"/>
                </a:solidFill>
              </a:rPr>
              <a:t>Administración de Dependencias</a:t>
            </a:r>
            <a:r>
              <a:rPr lang="es-AR" dirty="0">
                <a:solidFill>
                  <a:schemeClr val="bg2"/>
                </a:solidFill>
              </a:rPr>
              <a:t>: Revisaremos herramientas como </a:t>
            </a:r>
            <a:r>
              <a:rPr lang="es-AR" dirty="0" err="1">
                <a:solidFill>
                  <a:schemeClr val="bg2"/>
                </a:solidFill>
              </a:rPr>
              <a:t>NuGet</a:t>
            </a:r>
            <a:r>
              <a:rPr lang="es-AR" dirty="0">
                <a:solidFill>
                  <a:schemeClr val="bg2"/>
                </a:solidFill>
              </a:rPr>
              <a:t> y </a:t>
            </a:r>
            <a:r>
              <a:rPr lang="es-AR" dirty="0" err="1">
                <a:solidFill>
                  <a:schemeClr val="bg2"/>
                </a:solidFill>
              </a:rPr>
              <a:t>npm</a:t>
            </a:r>
            <a:r>
              <a:rPr lang="es-AR" dirty="0">
                <a:solidFill>
                  <a:schemeClr val="bg2"/>
                </a:solidFill>
              </a:rPr>
              <a:t> para la administración de dependencias en nuestros proyectos. Aprenderemos cómo gestionar bibliotecas y paquetes de manera eficiente, asegurando que nuestras aplicaciones estén siempre actualizadas y libres de conflictos.</a:t>
            </a:r>
          </a:p>
          <a:p>
            <a:pPr>
              <a:buFont typeface="+mj-lt"/>
              <a:buAutoNum type="arabicPeriod" startAt="4"/>
            </a:pPr>
            <a:r>
              <a:rPr lang="es-AR" b="1" dirty="0">
                <a:solidFill>
                  <a:schemeClr val="bg2"/>
                </a:solidFill>
              </a:rPr>
              <a:t>Pipelines de </a:t>
            </a:r>
            <a:r>
              <a:rPr lang="es-AR" b="1" dirty="0" err="1">
                <a:solidFill>
                  <a:schemeClr val="bg2"/>
                </a:solidFill>
              </a:rPr>
              <a:t>Build</a:t>
            </a:r>
            <a:r>
              <a:rPr lang="es-AR" b="1" dirty="0">
                <a:solidFill>
                  <a:schemeClr val="bg2"/>
                </a:solidFill>
              </a:rPr>
              <a:t> y </a:t>
            </a:r>
            <a:r>
              <a:rPr lang="es-AR" b="1" dirty="0" err="1">
                <a:solidFill>
                  <a:schemeClr val="bg2"/>
                </a:solidFill>
              </a:rPr>
              <a:t>Deploy</a:t>
            </a:r>
            <a:r>
              <a:rPr lang="es-AR" dirty="0">
                <a:solidFill>
                  <a:schemeClr val="bg2"/>
                </a:solidFill>
              </a:rPr>
              <a:t>: Aprenderemos a configurar y gestionar pipelines de construcción y despliegue, los cuales son esenciales para mantener la calidad y la consistencia en el desarrollo de software. Veremos cómo automatizar estos procesos para mejorar la eficiencia y reducir errores humanos.</a:t>
            </a:r>
          </a:p>
        </p:txBody>
      </p:sp>
    </p:spTree>
    <p:extLst>
      <p:ext uri="{BB962C8B-B14F-4D97-AF65-F5344CB8AC3E}">
        <p14:creationId xmlns:p14="http://schemas.microsoft.com/office/powerpoint/2010/main" val="103783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En el contexto del desarrollo de software y los sistemas de control de versiones distribuidos,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(PR) o solicitud de extracción es una funcionalidad clave que permite a los desarrolladores colaborar y revisar los cambios antes de fusionarlos en la rama principal del repositorio. Es una característica fundamental en plataformas como GitHub y </a:t>
            </a:r>
            <a:r>
              <a:rPr lang="es-AR" sz="2000" dirty="0" err="1">
                <a:solidFill>
                  <a:schemeClr val="bg2"/>
                </a:solidFill>
                <a:latin typeface="Raleway" pitchFamily="2" charset="77"/>
              </a:rPr>
              <a:t>GitLab</a:t>
            </a:r>
            <a:r>
              <a:rPr lang="es-AR" sz="2000" dirty="0">
                <a:solidFill>
                  <a:schemeClr val="bg2"/>
                </a:solidFill>
                <a:latin typeface="Raleway" pitchFamily="2" charset="77"/>
              </a:rPr>
              <a:t>.</a:t>
            </a:r>
          </a:p>
          <a:p>
            <a:r>
              <a:rPr lang="es-AR" sz="2000" dirty="0">
                <a:solidFill>
                  <a:schemeClr val="bg2"/>
                </a:solidFill>
                <a:latin typeface="Raleway" pitchFamily="2" charset="77"/>
              </a:rPr>
              <a:t>El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se utiliza principalmente cuando un desarrollador ha trabajado en una rama secundaria (por ejemplo, una rama de funcionalidad) y desea incorporar esos cambios en la rama principal del proyecto (generalmente llamada "master" o "</a:t>
            </a:r>
            <a:r>
              <a:rPr lang="es-AR" sz="2000" dirty="0" err="1">
                <a:solidFill>
                  <a:schemeClr val="bg2"/>
                </a:solidFill>
                <a:latin typeface="Raleway" pitchFamily="2" charset="77"/>
              </a:rPr>
              <a:t>main</a:t>
            </a:r>
            <a:r>
              <a:rPr lang="es-AR" sz="2000" dirty="0">
                <a:solidFill>
                  <a:schemeClr val="bg2"/>
                </a:solidFill>
                <a:latin typeface="Raleway" pitchFamily="2" charset="77"/>
              </a:rPr>
              <a:t>"). En lugar de realizar una fusión directa, el desarrollador crea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para notificar a otros miembros del equipo sobre los cambios y solicitar su revisión antes de la fusión.</a:t>
            </a: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36311034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Creo una rama local, creo un nuevo archivo y la subo al repo remoto:</a:t>
            </a:r>
          </a:p>
          <a:p>
            <a:pPr marL="11430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branch</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pullReqBranch</a:t>
            </a:r>
            <a:endParaRPr lang="es-AR" sz="1600" dirty="0">
              <a:solidFill>
                <a:schemeClr val="bg2"/>
              </a:solidFill>
              <a:latin typeface="Courier New" panose="02070309020205020404" pitchFamily="49" charset="0"/>
              <a:cs typeface="Courier New" panose="02070309020205020404" pitchFamily="49" charset="0"/>
            </a:endParaRPr>
          </a:p>
          <a:p>
            <a:pPr marL="11430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push</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origin</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pullReqBranch</a:t>
            </a:r>
            <a:endParaRPr lang="es-AR" sz="1600" dirty="0">
              <a:solidFill>
                <a:schemeClr val="bg2"/>
              </a:solidFill>
              <a:latin typeface="Courier New" panose="02070309020205020404" pitchFamily="49" charset="0"/>
              <a:cs typeface="Courier New" panose="02070309020205020404" pitchFamily="49" charset="0"/>
            </a:endParaRPr>
          </a:p>
          <a:p>
            <a:r>
              <a:rPr lang="es-AR" sz="2000" dirty="0">
                <a:solidFill>
                  <a:schemeClr val="bg2"/>
                </a:solidFill>
                <a:latin typeface="Raleway" pitchFamily="2" charset="77"/>
              </a:rPr>
              <a:t>Desde </a:t>
            </a:r>
            <a:r>
              <a:rPr lang="es-AR" sz="2000" dirty="0" err="1">
                <a:solidFill>
                  <a:schemeClr val="bg2"/>
                </a:solidFill>
                <a:latin typeface="Raleway" pitchFamily="2" charset="77"/>
              </a:rPr>
              <a:t>github</a:t>
            </a:r>
            <a:r>
              <a:rPr lang="es-AR" sz="2000" dirty="0">
                <a:solidFill>
                  <a:schemeClr val="bg2"/>
                </a:solidFill>
                <a:latin typeface="Raleway" pitchFamily="2" charset="77"/>
              </a:rPr>
              <a:t> hago un </a:t>
            </a:r>
            <a:r>
              <a:rPr lang="es-AR" sz="2000" dirty="0" err="1">
                <a:solidFill>
                  <a:schemeClr val="bg2"/>
                </a:solidFill>
                <a:latin typeface="Raleway" pitchFamily="2" charset="77"/>
              </a:rPr>
              <a:t>PullRequest</a:t>
            </a:r>
            <a:endParaRPr lang="es-AR" sz="2000" dirty="0">
              <a:solidFill>
                <a:schemeClr val="bg2"/>
              </a:solidFill>
              <a:latin typeface="Raleway" pitchFamily="2" charset="77"/>
            </a:endParaRPr>
          </a:p>
          <a:p>
            <a:r>
              <a:rPr lang="es-AR" sz="2000" dirty="0">
                <a:solidFill>
                  <a:schemeClr val="bg2"/>
                </a:solidFill>
                <a:latin typeface="Raleway" pitchFamily="2" charset="77"/>
              </a:rPr>
              <a:t>Ver opciones de seguridad de la rama</a:t>
            </a:r>
          </a:p>
          <a:p>
            <a:pPr marL="114300" indent="0">
              <a:buNone/>
            </a:pPr>
            <a:endParaRPr lang="es-AR" sz="2000" dirty="0">
              <a:solidFill>
                <a:schemeClr val="bg2"/>
              </a:solidFill>
              <a:latin typeface="Courier New" panose="02070309020205020404" pitchFamily="49" charset="0"/>
              <a:cs typeface="Courier New" panose="02070309020205020404" pitchFamily="49" charset="0"/>
            </a:endParaRP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37469519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400" dirty="0">
                <a:solidFill>
                  <a:schemeClr val="bg2"/>
                </a:solidFill>
                <a:latin typeface="Raleway" pitchFamily="2" charset="77"/>
              </a:rPr>
              <a:t>Los </a:t>
            </a:r>
            <a:r>
              <a:rPr lang="es-AR" sz="1400" dirty="0" err="1">
                <a:solidFill>
                  <a:schemeClr val="bg2"/>
                </a:solidFill>
                <a:latin typeface="Raleway" pitchFamily="2" charset="77"/>
              </a:rPr>
              <a:t>PRs</a:t>
            </a:r>
            <a:r>
              <a:rPr lang="es-AR" sz="1400" dirty="0">
                <a:solidFill>
                  <a:schemeClr val="bg2"/>
                </a:solidFill>
                <a:latin typeface="Raleway" pitchFamily="2" charset="77"/>
              </a:rPr>
              <a:t> ofrecen una serie de beneficios que mejoran la calidad del código, la colaboración del equipo y la gestión del proyecto. </a:t>
            </a:r>
          </a:p>
          <a:p>
            <a:pPr marL="0" indent="0">
              <a:buNone/>
            </a:pPr>
            <a:r>
              <a:rPr lang="es-AR" sz="1400" b="1" dirty="0">
                <a:solidFill>
                  <a:schemeClr val="bg2"/>
                </a:solidFill>
                <a:latin typeface="Raleway" pitchFamily="2" charset="77"/>
              </a:rPr>
              <a:t>1. Facilita la revisión del código</a:t>
            </a:r>
            <a:r>
              <a:rPr lang="es-AR" sz="1400" dirty="0">
                <a:solidFill>
                  <a:schemeClr val="bg2"/>
                </a:solidFill>
                <a:latin typeface="Raleway" pitchFamily="2" charset="77"/>
              </a:rPr>
              <a:t>: Proporcionan una forma estructurada para que los miembros del equipo revisen y discutan los cambios propuestos antes de que se fusionen en la rama principal. Esto ayuda a identificar errores, mejorar el diseño y asegurar que el código cumpla con los estándares de calidad del proyecto.</a:t>
            </a:r>
          </a:p>
          <a:p>
            <a:pPr marL="0" indent="0">
              <a:buNone/>
            </a:pPr>
            <a:r>
              <a:rPr lang="es-AR" sz="1400" b="1" dirty="0">
                <a:solidFill>
                  <a:schemeClr val="bg2"/>
                </a:solidFill>
                <a:latin typeface="Raleway" pitchFamily="2" charset="77"/>
              </a:rPr>
              <a:t>2. Fomenta la colaboración: </a:t>
            </a:r>
            <a:r>
              <a:rPr lang="es-AR" sz="1400" dirty="0">
                <a:solidFill>
                  <a:schemeClr val="bg2"/>
                </a:solidFill>
                <a:latin typeface="Raleway" pitchFamily="2" charset="77"/>
              </a:rPr>
              <a:t>Al utilizar </a:t>
            </a:r>
            <a:r>
              <a:rPr lang="es-AR" sz="1400" dirty="0" err="1">
                <a:solidFill>
                  <a:schemeClr val="bg2"/>
                </a:solidFill>
                <a:latin typeface="Raleway" pitchFamily="2" charset="77"/>
              </a:rPr>
              <a:t>PRs</a:t>
            </a:r>
            <a:r>
              <a:rPr lang="es-AR" sz="1400" dirty="0">
                <a:solidFill>
                  <a:schemeClr val="bg2"/>
                </a:solidFill>
                <a:latin typeface="Raleway" pitchFamily="2" charset="77"/>
              </a:rPr>
              <a:t>, los miembros del equipo pueden compartir sus conocimientos y experiencia, ofrecer sugerencias y trabajar juntos para mejorar el código</a:t>
            </a:r>
          </a:p>
          <a:p>
            <a:pPr marL="0" indent="0">
              <a:buNone/>
            </a:pPr>
            <a:r>
              <a:rPr lang="es-AR" sz="1400" b="1" dirty="0">
                <a:solidFill>
                  <a:schemeClr val="bg2"/>
                </a:solidFill>
                <a:latin typeface="Raleway" pitchFamily="2" charset="77"/>
              </a:rPr>
              <a:t>3. Mejora la transparencia: </a:t>
            </a:r>
            <a:r>
              <a:rPr lang="es-AR" sz="1400" dirty="0">
                <a:solidFill>
                  <a:schemeClr val="bg2"/>
                </a:solidFill>
                <a:latin typeface="Raleway" pitchFamily="2" charset="77"/>
              </a:rPr>
              <a:t>Proporcionan un registro claro y completo de los cambios propuestos, las discusiones y las revisiones realizadas por el equipo. </a:t>
            </a:r>
          </a:p>
          <a:p>
            <a:pPr marL="0" indent="0">
              <a:buNone/>
            </a:pPr>
            <a:r>
              <a:rPr lang="es-AR" sz="1400" b="1" dirty="0">
                <a:solidFill>
                  <a:schemeClr val="bg2"/>
                </a:solidFill>
                <a:latin typeface="Raleway" pitchFamily="2" charset="77"/>
              </a:rPr>
              <a:t>4. Permite pruebas y validaciones</a:t>
            </a:r>
            <a:r>
              <a:rPr lang="es-AR" sz="1400" dirty="0">
                <a:solidFill>
                  <a:schemeClr val="bg2"/>
                </a:solidFill>
                <a:latin typeface="Raleway" pitchFamily="2" charset="77"/>
              </a:rPr>
              <a:t>: Antes de que los cambios se fusionen en la rama principal, los </a:t>
            </a:r>
            <a:r>
              <a:rPr lang="es-AR" sz="1400" dirty="0" err="1">
                <a:solidFill>
                  <a:schemeClr val="bg2"/>
                </a:solidFill>
                <a:latin typeface="Raleway" pitchFamily="2" charset="77"/>
              </a:rPr>
              <a:t>PRs</a:t>
            </a:r>
            <a:r>
              <a:rPr lang="es-AR" sz="1400" dirty="0">
                <a:solidFill>
                  <a:schemeClr val="bg2"/>
                </a:solidFill>
                <a:latin typeface="Raleway" pitchFamily="2" charset="77"/>
              </a:rPr>
              <a:t> pueden someterse a pruebas automatizadas, integración continua y validaciones por parte de otros miembros del equipo. </a:t>
            </a:r>
          </a:p>
          <a:p>
            <a:pPr marL="0" indent="0">
              <a:buNone/>
            </a:pPr>
            <a:r>
              <a:rPr lang="es-AR" sz="1400" b="1" dirty="0">
                <a:solidFill>
                  <a:schemeClr val="bg2"/>
                </a:solidFill>
                <a:latin typeface="Raleway" pitchFamily="2" charset="77"/>
              </a:rPr>
              <a:t>5. Evita conflictos y errores en la rama principal: </a:t>
            </a:r>
            <a:r>
              <a:rPr lang="es-AR" sz="1400" dirty="0">
                <a:solidFill>
                  <a:schemeClr val="bg2"/>
                </a:solidFill>
                <a:latin typeface="Raleway" pitchFamily="2" charset="77"/>
              </a:rPr>
              <a:t>Al utilizar </a:t>
            </a:r>
            <a:r>
              <a:rPr lang="es-AR" sz="1400" dirty="0" err="1">
                <a:solidFill>
                  <a:schemeClr val="bg2"/>
                </a:solidFill>
                <a:latin typeface="Raleway" pitchFamily="2" charset="77"/>
              </a:rPr>
              <a:t>PRs</a:t>
            </a:r>
            <a:r>
              <a:rPr lang="es-AR" sz="1400" dirty="0">
                <a:solidFill>
                  <a:schemeClr val="bg2"/>
                </a:solidFill>
                <a:latin typeface="Raleway" pitchFamily="2" charset="77"/>
              </a:rPr>
              <a:t>, se minimiza el riesgo de conflictos y errores en la rama principal del repositorio. Los cambios se revisan cuidadosamente antes de la fusión, lo que reduce la probabilidad de introducir problemas en el código base.</a:t>
            </a:r>
          </a:p>
          <a:p>
            <a:pPr marL="0" indent="0">
              <a:buNone/>
            </a:pPr>
            <a:r>
              <a:rPr lang="es-AR" sz="1400" b="1" dirty="0">
                <a:solidFill>
                  <a:schemeClr val="bg2"/>
                </a:solidFill>
                <a:latin typeface="Raleway" pitchFamily="2" charset="77"/>
              </a:rPr>
              <a:t>6. Flexibilidad y control: </a:t>
            </a:r>
            <a:r>
              <a:rPr lang="es-AR" sz="1400" dirty="0">
                <a:solidFill>
                  <a:schemeClr val="bg2"/>
                </a:solidFill>
                <a:latin typeface="Raleway" pitchFamily="2" charset="77"/>
              </a:rPr>
              <a:t>Los </a:t>
            </a:r>
            <a:r>
              <a:rPr lang="es-AR" sz="1400" dirty="0" err="1">
                <a:solidFill>
                  <a:schemeClr val="bg2"/>
                </a:solidFill>
                <a:latin typeface="Raleway" pitchFamily="2" charset="77"/>
              </a:rPr>
              <a:t>PRs</a:t>
            </a:r>
            <a:r>
              <a:rPr lang="es-AR" sz="1400" dirty="0">
                <a:solidFill>
                  <a:schemeClr val="bg2"/>
                </a:solidFill>
                <a:latin typeface="Raleway" pitchFamily="2" charset="77"/>
              </a:rPr>
              <a:t> ofrecen flexibilidad al desarrollador, ya que permiten continuar trabajando en la rama de funcionalidad sin necesidad de fusionarla de inmediato. El desarrollador puede recibir comentarios y realizar mejoras antes de completar la fusión.</a:t>
            </a:r>
          </a:p>
          <a:p>
            <a:pPr marL="0" indent="0">
              <a:buNone/>
            </a:pPr>
            <a:r>
              <a:rPr lang="es-AR" sz="1400" dirty="0">
                <a:solidFill>
                  <a:schemeClr val="bg2"/>
                </a:solidFill>
                <a:latin typeface="Raleway" pitchFamily="2" charset="77"/>
              </a:rPr>
              <a:t>Es una práctica altamente beneficiosa en el desarrollo de software colaborativo, ya que mejora la calidad del código, fomenta la colaboración y brinda un mayor control sobre los cambios que se incorporan en el proyecto. </a:t>
            </a:r>
          </a:p>
          <a:p>
            <a:pPr marL="342900"/>
            <a:endParaRPr lang="es-AR" sz="1050" dirty="0">
              <a:solidFill>
                <a:schemeClr val="bg2"/>
              </a:solidFill>
              <a:latin typeface="Raleway" pitchFamily="2" charset="77"/>
            </a:endParaRPr>
          </a:p>
          <a:p>
            <a:endParaRPr lang="es-AR" sz="1050" dirty="0">
              <a:solidFill>
                <a:schemeClr val="bg2"/>
              </a:solidFill>
              <a:latin typeface="Raleway" pitchFamily="2" charset="77"/>
            </a:endParaRPr>
          </a:p>
        </p:txBody>
      </p:sp>
    </p:spTree>
    <p:extLst>
      <p:ext uri="{BB962C8B-B14F-4D97-AF65-F5344CB8AC3E}">
        <p14:creationId xmlns:p14="http://schemas.microsoft.com/office/powerpoint/2010/main" val="566824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Agenda</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pPr>
              <a:buFont typeface="+mj-lt"/>
              <a:buAutoNum type="arabicPeriod" startAt="7"/>
            </a:pPr>
            <a:r>
              <a:rPr lang="es-AR" b="1" dirty="0">
                <a:solidFill>
                  <a:schemeClr val="bg2"/>
                </a:solidFill>
              </a:rPr>
              <a:t>Pruebas Unitarias y Pruebas de Integración</a:t>
            </a:r>
            <a:r>
              <a:rPr lang="es-AR" dirty="0">
                <a:solidFill>
                  <a:schemeClr val="bg2"/>
                </a:solidFill>
              </a:rPr>
              <a:t>: Finalizaremos con una exploración de las pruebas unitarias y de integración, dos tipos cruciales de pruebas en el desarrollo de software. Aprenderemos a escribir y ejecutar pruebas automatizadas para asegurar que nuestro código sea robusto y funcione según lo esperado.</a:t>
            </a:r>
          </a:p>
          <a:p>
            <a:pPr marL="114300" indent="0">
              <a:buNone/>
            </a:pPr>
            <a:endParaRPr lang="es-AR" dirty="0">
              <a:solidFill>
                <a:schemeClr val="bg2"/>
              </a:solidFill>
            </a:endParaRPr>
          </a:p>
          <a:p>
            <a:pPr marL="114300" indent="0">
              <a:buNone/>
            </a:pPr>
            <a:r>
              <a:rPr lang="es-AR" dirty="0">
                <a:solidFill>
                  <a:schemeClr val="bg2"/>
                </a:solidFill>
              </a:rPr>
              <a:t>Estos temas nos proporcionarán una base sólida en las prácticas modernas de desarrollo y operaciones en ingeniería de sistemas, preparándonos para enfrentar los desafíos del mundo real con confianza y habilidad. </a:t>
            </a:r>
          </a:p>
          <a:p>
            <a:pPr marL="114300" indent="0">
              <a:buNone/>
            </a:pPr>
            <a:endParaRPr lang="es-AR" dirty="0">
              <a:solidFill>
                <a:schemeClr val="bg2"/>
              </a:solidFill>
            </a:endParaRPr>
          </a:p>
          <a:p>
            <a:pPr marL="114300" indent="0">
              <a:buNone/>
            </a:pPr>
            <a:r>
              <a:rPr lang="es-AR" b="1" dirty="0">
                <a:solidFill>
                  <a:schemeClr val="bg2"/>
                </a:solidFill>
              </a:rPr>
              <a:t>¡Esperamos que disfruten y aprovechen al máximo este semestre!</a:t>
            </a:r>
          </a:p>
        </p:txBody>
      </p:sp>
    </p:spTree>
    <p:extLst>
      <p:ext uri="{BB962C8B-B14F-4D97-AF65-F5344CB8AC3E}">
        <p14:creationId xmlns:p14="http://schemas.microsoft.com/office/powerpoint/2010/main" val="4152439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b="1" dirty="0"/>
              <a:t>Condiciones para la Presentación de Trabajos Prácticos</a:t>
            </a:r>
            <a:br>
              <a:rPr lang="es-AR" dirty="0"/>
            </a:b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460810"/>
            <a:ext cx="7496503" cy="5118666"/>
          </a:xfrm>
        </p:spPr>
        <p:txBody>
          <a:bodyPr/>
          <a:lstStyle/>
          <a:p>
            <a:pPr marL="114300" indent="0">
              <a:buNone/>
            </a:pPr>
            <a:r>
              <a:rPr lang="es-AR" dirty="0">
                <a:solidFill>
                  <a:schemeClr val="bg2"/>
                </a:solidFill>
              </a:rPr>
              <a:t>A continuación, se detallan las condiciones para la presentación de los trabajos prácticos:</a:t>
            </a:r>
          </a:p>
          <a:p>
            <a:pPr marL="114300" indent="0">
              <a:buNone/>
            </a:pPr>
            <a:endParaRPr lang="es-AR" dirty="0">
              <a:solidFill>
                <a:schemeClr val="bg2"/>
              </a:solidFill>
            </a:endParaRPr>
          </a:p>
          <a:p>
            <a:pPr>
              <a:buFont typeface="+mj-lt"/>
              <a:buAutoNum type="arabicPeriod"/>
            </a:pPr>
            <a:r>
              <a:rPr lang="es-AR" b="1" dirty="0">
                <a:solidFill>
                  <a:schemeClr val="bg2"/>
                </a:solidFill>
              </a:rPr>
              <a:t>Tiempo de Entrega:</a:t>
            </a:r>
            <a:r>
              <a:rPr lang="es-AR" dirty="0">
                <a:solidFill>
                  <a:schemeClr val="bg2"/>
                </a:solidFill>
              </a:rPr>
              <a:t> Cada trabajo práctico debe ser entregado en un plazo de 2 semanas a partir de la fecha de asignación. Los trabajos presentados fuera de plazo se considerarán no entregados.</a:t>
            </a:r>
          </a:p>
          <a:p>
            <a:pPr>
              <a:buFont typeface="+mj-lt"/>
              <a:buAutoNum type="arabicPeriod"/>
            </a:pPr>
            <a:r>
              <a:rPr lang="es-AR" b="1" dirty="0">
                <a:solidFill>
                  <a:schemeClr val="bg2"/>
                </a:solidFill>
              </a:rPr>
              <a:t>Formato de Entrega:</a:t>
            </a:r>
            <a:r>
              <a:rPr lang="es-AR" dirty="0">
                <a:solidFill>
                  <a:schemeClr val="bg2"/>
                </a:solidFill>
              </a:rPr>
              <a:t> La entrega del trabajo se realizará directamente en un repositorio de Git generado por cada alumno. Asegúrense de que el repositorio esté correctamente configurado y accesible.</a:t>
            </a:r>
          </a:p>
          <a:p>
            <a:pPr>
              <a:buFont typeface="+mj-lt"/>
              <a:buAutoNum type="arabicPeriod"/>
            </a:pPr>
            <a:r>
              <a:rPr lang="es-AR" b="1" dirty="0">
                <a:solidFill>
                  <a:schemeClr val="bg2"/>
                </a:solidFill>
              </a:rPr>
              <a:t>Criterios de Evaluación:</a:t>
            </a:r>
            <a:r>
              <a:rPr lang="es-AR" dirty="0">
                <a:solidFill>
                  <a:schemeClr val="bg2"/>
                </a:solidFill>
              </a:rPr>
              <a:t> Se evaluará tanto la completitud del trabajo como la presentación del mismo. Asegúrense de que su trabajo esté completo y presentado de una manera clara y ordenada. El promedio final  de notas de cada Trabajo Práctico se considerará como nota de Parcial.</a:t>
            </a:r>
          </a:p>
          <a:p>
            <a:pPr>
              <a:buFont typeface="+mj-lt"/>
              <a:buAutoNum type="arabicPeriod"/>
            </a:pPr>
            <a:r>
              <a:rPr lang="es-AR" b="1" dirty="0">
                <a:solidFill>
                  <a:schemeClr val="bg2"/>
                </a:solidFill>
              </a:rPr>
              <a:t>Parciales: </a:t>
            </a:r>
            <a:r>
              <a:rPr lang="es-AR" dirty="0">
                <a:solidFill>
                  <a:schemeClr val="bg2"/>
                </a:solidFill>
              </a:rPr>
              <a:t>No habrá parciales, el promedio final de notas de cada Trabajo Práctico se considerará como nota de Parcial.</a:t>
            </a:r>
          </a:p>
          <a:p>
            <a:pPr marL="114300" indent="0">
              <a:buNone/>
            </a:pPr>
            <a:br>
              <a:rPr lang="es-AR" dirty="0">
                <a:solidFill>
                  <a:schemeClr val="bg2"/>
                </a:solidFill>
              </a:rPr>
            </a:br>
            <a:endParaRPr lang="es-AR" dirty="0">
              <a:solidFill>
                <a:schemeClr val="bg2"/>
              </a:solidFill>
            </a:endParaRPr>
          </a:p>
          <a:p>
            <a:pPr>
              <a:buFont typeface="+mj-lt"/>
              <a:buAutoNum type="arabicPeriod"/>
            </a:pPr>
            <a:endParaRPr lang="es-AR" dirty="0">
              <a:solidFill>
                <a:schemeClr val="bg2"/>
              </a:solidFill>
            </a:endParaRPr>
          </a:p>
        </p:txBody>
      </p:sp>
    </p:spTree>
    <p:extLst>
      <p:ext uri="{BB962C8B-B14F-4D97-AF65-F5344CB8AC3E}">
        <p14:creationId xmlns:p14="http://schemas.microsoft.com/office/powerpoint/2010/main" val="1599431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b="1" dirty="0"/>
              <a:t>Condiciones para la Regularidad</a:t>
            </a:r>
            <a:br>
              <a:rPr lang="es-AR" dirty="0"/>
            </a:b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460810"/>
            <a:ext cx="7496503" cy="5118666"/>
          </a:xfrm>
        </p:spPr>
        <p:txBody>
          <a:bodyPr/>
          <a:lstStyle/>
          <a:p>
            <a:pPr algn="l">
              <a:buFont typeface="Arial" panose="020B0604020202020204" pitchFamily="34" charset="0"/>
              <a:buChar char="•"/>
            </a:pPr>
            <a:r>
              <a:rPr lang="es-AR" b="0" i="0" dirty="0">
                <a:solidFill>
                  <a:schemeClr val="bg2"/>
                </a:solidFill>
                <a:effectLst/>
                <a:latin typeface="-apple-system"/>
              </a:rPr>
              <a:t>Asistencia a un mínimo del 70% de las clases prácticas</a:t>
            </a:r>
          </a:p>
          <a:p>
            <a:pPr algn="l">
              <a:buFont typeface="Arial" panose="020B0604020202020204" pitchFamily="34" charset="0"/>
              <a:buChar char="•"/>
            </a:pPr>
            <a:r>
              <a:rPr lang="es-AR" b="0" i="0" dirty="0">
                <a:solidFill>
                  <a:schemeClr val="bg2"/>
                </a:solidFill>
                <a:effectLst/>
                <a:latin typeface="-apple-system"/>
              </a:rPr>
              <a:t>Nota de Parcial mayor a 4</a:t>
            </a:r>
          </a:p>
          <a:p>
            <a:pPr algn="l">
              <a:buFont typeface="Arial" panose="020B0604020202020204" pitchFamily="34" charset="0"/>
              <a:buChar char="•"/>
            </a:pPr>
            <a:r>
              <a:rPr lang="es-AR" b="0" i="0" dirty="0">
                <a:solidFill>
                  <a:schemeClr val="bg2"/>
                </a:solidFill>
                <a:effectLst/>
                <a:latin typeface="-apple-system"/>
              </a:rPr>
              <a:t>No se promociona, se debe presentar un TP Integrador</a:t>
            </a:r>
          </a:p>
        </p:txBody>
      </p:sp>
    </p:spTree>
    <p:extLst>
      <p:ext uri="{BB962C8B-B14F-4D97-AF65-F5344CB8AC3E}">
        <p14:creationId xmlns:p14="http://schemas.microsoft.com/office/powerpoint/2010/main" val="526625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646450" y="365125"/>
            <a:ext cx="7707350" cy="1325563"/>
          </a:xfrm>
        </p:spPr>
        <p:txBody>
          <a:bodyPr/>
          <a:lstStyle/>
          <a:p>
            <a:r>
              <a:rPr lang="es-AR" sz="2000" b="1" dirty="0"/>
              <a:t>Trabajo Práctico Integrador: Requisitos y Validación</a:t>
            </a:r>
            <a:endParaRPr lang="es-AR" sz="2000" dirty="0"/>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646449" y="747132"/>
            <a:ext cx="8419171" cy="5832344"/>
          </a:xfrm>
        </p:spPr>
        <p:txBody>
          <a:bodyPr/>
          <a:lstStyle/>
          <a:p>
            <a:pPr marL="114300" indent="0">
              <a:buNone/>
            </a:pPr>
            <a:r>
              <a:rPr lang="es-AR" sz="1500" dirty="0">
                <a:solidFill>
                  <a:schemeClr val="bg2"/>
                </a:solidFill>
              </a:rPr>
              <a:t>El </a:t>
            </a:r>
            <a:r>
              <a:rPr lang="es-AR" sz="1500" b="1" dirty="0">
                <a:solidFill>
                  <a:schemeClr val="bg2"/>
                </a:solidFill>
              </a:rPr>
              <a:t>Trabajo Práctico Integrador</a:t>
            </a:r>
            <a:r>
              <a:rPr lang="es-AR" sz="1500" dirty="0">
                <a:solidFill>
                  <a:schemeClr val="bg2"/>
                </a:solidFill>
              </a:rPr>
              <a:t> es un componente esencial para la aprobación del examen final teórico de esta materia. Se presenta el día que se rinde el final de la materia.</a:t>
            </a:r>
            <a:br>
              <a:rPr lang="es-AR" sz="1500" dirty="0">
                <a:solidFill>
                  <a:schemeClr val="bg2"/>
                </a:solidFill>
              </a:rPr>
            </a:br>
            <a:endParaRPr lang="es-AR" sz="1500" b="1" dirty="0">
              <a:solidFill>
                <a:schemeClr val="bg2"/>
              </a:solidFill>
            </a:endParaRPr>
          </a:p>
          <a:p>
            <a:pPr marL="114300" indent="0">
              <a:buNone/>
            </a:pPr>
            <a:r>
              <a:rPr lang="es-AR" b="1" dirty="0">
                <a:solidFill>
                  <a:schemeClr val="bg2"/>
                </a:solidFill>
              </a:rPr>
              <a:t>Requisitos del Proyecto Integrador:</a:t>
            </a:r>
            <a:br>
              <a:rPr lang="es-AR" b="1" dirty="0">
                <a:solidFill>
                  <a:schemeClr val="bg2"/>
                </a:solidFill>
              </a:rPr>
            </a:br>
            <a:endParaRPr lang="es-AR" b="1" dirty="0">
              <a:solidFill>
                <a:schemeClr val="bg2"/>
              </a:solidFill>
            </a:endParaRPr>
          </a:p>
          <a:p>
            <a:pPr>
              <a:buFont typeface="Arial" panose="020B0604020202020204" pitchFamily="34" charset="0"/>
              <a:buChar char="•"/>
            </a:pPr>
            <a:r>
              <a:rPr lang="es-AR" sz="1500" b="1" dirty="0">
                <a:solidFill>
                  <a:schemeClr val="bg2"/>
                </a:solidFill>
              </a:rPr>
              <a:t>Aplicación Completa:</a:t>
            </a:r>
            <a:r>
              <a:rPr lang="es-AR" sz="1500" dirty="0">
                <a:solidFill>
                  <a:schemeClr val="bg2"/>
                </a:solidFill>
              </a:rPr>
              <a:t> Utilicen una aplicación, ya sea desarrollada por ustedes o un proyecto existente en GitHub, que incluya:</a:t>
            </a:r>
          </a:p>
          <a:p>
            <a:pPr marL="914400" lvl="3" indent="0">
              <a:lnSpc>
                <a:spcPct val="100000"/>
              </a:lnSpc>
              <a:spcBef>
                <a:spcPts val="0"/>
              </a:spcBef>
              <a:buFont typeface="Arial" panose="020B0604020202020204" pitchFamily="34" charset="0"/>
              <a:buChar char="•"/>
            </a:pPr>
            <a:r>
              <a:rPr lang="es-AR" sz="1500" dirty="0">
                <a:solidFill>
                  <a:schemeClr val="bg2"/>
                </a:solidFill>
              </a:rPr>
              <a:t>Un servicio de </a:t>
            </a:r>
            <a:r>
              <a:rPr lang="es-AR" sz="1500" dirty="0" err="1">
                <a:solidFill>
                  <a:schemeClr val="bg2"/>
                </a:solidFill>
              </a:rPr>
              <a:t>backend</a:t>
            </a:r>
            <a:r>
              <a:rPr lang="es-AR" sz="1500" dirty="0">
                <a:solidFill>
                  <a:schemeClr val="bg2"/>
                </a:solidFill>
              </a:rPr>
              <a:t>.</a:t>
            </a:r>
          </a:p>
          <a:p>
            <a:pPr marL="914400" lvl="3" indent="0">
              <a:lnSpc>
                <a:spcPct val="100000"/>
              </a:lnSpc>
              <a:spcBef>
                <a:spcPts val="0"/>
              </a:spcBef>
              <a:buFont typeface="Arial" panose="020B0604020202020204" pitchFamily="34" charset="0"/>
              <a:buChar char="•"/>
            </a:pPr>
            <a:r>
              <a:rPr lang="es-AR" sz="1500" dirty="0">
                <a:solidFill>
                  <a:schemeClr val="bg2"/>
                </a:solidFill>
              </a:rPr>
              <a:t>Un servicio de </a:t>
            </a:r>
            <a:r>
              <a:rPr lang="es-AR" sz="1500" dirty="0" err="1">
                <a:solidFill>
                  <a:schemeClr val="bg2"/>
                </a:solidFill>
              </a:rPr>
              <a:t>frontend</a:t>
            </a:r>
            <a:r>
              <a:rPr lang="es-AR" sz="1500" dirty="0">
                <a:solidFill>
                  <a:schemeClr val="bg2"/>
                </a:solidFill>
              </a:rPr>
              <a:t>.</a:t>
            </a:r>
          </a:p>
          <a:p>
            <a:pPr marL="914400" lvl="3" indent="0">
              <a:lnSpc>
                <a:spcPct val="100000"/>
              </a:lnSpc>
              <a:spcBef>
                <a:spcPts val="0"/>
              </a:spcBef>
              <a:buFont typeface="Arial" panose="020B0604020202020204" pitchFamily="34" charset="0"/>
              <a:buChar char="•"/>
            </a:pPr>
            <a:r>
              <a:rPr lang="es-AR" sz="1500" dirty="0">
                <a:solidFill>
                  <a:schemeClr val="bg2"/>
                </a:solidFill>
              </a:rPr>
              <a:t>Interacción con base(s) de datos.</a:t>
            </a:r>
          </a:p>
          <a:p>
            <a:pPr>
              <a:buFont typeface="Arial" panose="020B0604020202020204" pitchFamily="34" charset="0"/>
              <a:buChar char="•"/>
            </a:pPr>
            <a:r>
              <a:rPr lang="es-AR" sz="1500" b="1" dirty="0">
                <a:solidFill>
                  <a:schemeClr val="bg2"/>
                </a:solidFill>
              </a:rPr>
              <a:t>Repositorio en Git:</a:t>
            </a:r>
            <a:r>
              <a:rPr lang="es-AR" sz="1500" dirty="0">
                <a:solidFill>
                  <a:schemeClr val="bg2"/>
                </a:solidFill>
              </a:rPr>
              <a:t> La aplicación debe estar alojada en un repositorio público Git.</a:t>
            </a:r>
          </a:p>
          <a:p>
            <a:pPr>
              <a:buFont typeface="Arial" panose="020B0604020202020204" pitchFamily="34" charset="0"/>
              <a:buChar char="•"/>
            </a:pPr>
            <a:r>
              <a:rPr lang="es-AR" sz="1500" b="1" dirty="0" err="1">
                <a:solidFill>
                  <a:schemeClr val="bg2"/>
                </a:solidFill>
              </a:rPr>
              <a:t>Build</a:t>
            </a:r>
            <a:r>
              <a:rPr lang="es-AR" sz="1500" b="1" dirty="0">
                <a:solidFill>
                  <a:schemeClr val="bg2"/>
                </a:solidFill>
              </a:rPr>
              <a:t> y </a:t>
            </a:r>
            <a:r>
              <a:rPr lang="es-AR" sz="1500" b="1" dirty="0" err="1">
                <a:solidFill>
                  <a:schemeClr val="bg2"/>
                </a:solidFill>
              </a:rPr>
              <a:t>Deploy</a:t>
            </a:r>
            <a:r>
              <a:rPr lang="es-AR" sz="1500" b="1" dirty="0">
                <a:solidFill>
                  <a:schemeClr val="bg2"/>
                </a:solidFill>
              </a:rPr>
              <a:t> Automatizados:</a:t>
            </a:r>
            <a:r>
              <a:rPr lang="es-AR" sz="1500" dirty="0">
                <a:solidFill>
                  <a:schemeClr val="bg2"/>
                </a:solidFill>
              </a:rPr>
              <a:t> Configuren la construcción y el </a:t>
            </a:r>
            <a:r>
              <a:rPr lang="es-AR" sz="1500" dirty="0" err="1">
                <a:solidFill>
                  <a:schemeClr val="bg2"/>
                </a:solidFill>
              </a:rPr>
              <a:t>deploy</a:t>
            </a:r>
            <a:r>
              <a:rPr lang="es-AR" sz="1500" dirty="0">
                <a:solidFill>
                  <a:schemeClr val="bg2"/>
                </a:solidFill>
              </a:rPr>
              <a:t> de la aplicación de manera automatizada utilizando herramientas vistas en clase, como Azure </a:t>
            </a:r>
            <a:r>
              <a:rPr lang="es-AR" sz="1500" dirty="0" err="1">
                <a:solidFill>
                  <a:schemeClr val="bg2"/>
                </a:solidFill>
              </a:rPr>
              <a:t>Devops</a:t>
            </a:r>
            <a:r>
              <a:rPr lang="es-AR" sz="1500" dirty="0">
                <a:solidFill>
                  <a:schemeClr val="bg2"/>
                </a:solidFill>
              </a:rPr>
              <a:t> Pipelines o GitHub </a:t>
            </a:r>
            <a:r>
              <a:rPr lang="es-AR" sz="1500" dirty="0" err="1">
                <a:solidFill>
                  <a:schemeClr val="bg2"/>
                </a:solidFill>
              </a:rPr>
              <a:t>Actions</a:t>
            </a:r>
            <a:endParaRPr lang="es-AR" sz="1500" dirty="0">
              <a:solidFill>
                <a:schemeClr val="bg2"/>
              </a:solidFill>
            </a:endParaRPr>
          </a:p>
          <a:p>
            <a:pPr marL="914400" lvl="3" indent="0">
              <a:lnSpc>
                <a:spcPct val="100000"/>
              </a:lnSpc>
              <a:spcBef>
                <a:spcPts val="0"/>
              </a:spcBef>
              <a:buFont typeface="Arial" panose="020B0604020202020204" pitchFamily="34" charset="0"/>
              <a:buChar char="•"/>
            </a:pPr>
            <a:r>
              <a:rPr lang="es-AR" sz="1500" dirty="0">
                <a:solidFill>
                  <a:schemeClr val="bg2"/>
                </a:solidFill>
              </a:rPr>
              <a:t>Cada </a:t>
            </a:r>
            <a:r>
              <a:rPr lang="es-AR" sz="1500" dirty="0" err="1">
                <a:solidFill>
                  <a:schemeClr val="bg2"/>
                </a:solidFill>
              </a:rPr>
              <a:t>pull</a:t>
            </a:r>
            <a:r>
              <a:rPr lang="es-AR" sz="1500" dirty="0">
                <a:solidFill>
                  <a:schemeClr val="bg2"/>
                </a:solidFill>
              </a:rPr>
              <a:t> </a:t>
            </a:r>
            <a:r>
              <a:rPr lang="es-AR" sz="1500" dirty="0" err="1">
                <a:solidFill>
                  <a:schemeClr val="bg2"/>
                </a:solidFill>
              </a:rPr>
              <a:t>request</a:t>
            </a:r>
            <a:r>
              <a:rPr lang="es-AR" sz="1500" dirty="0">
                <a:solidFill>
                  <a:schemeClr val="bg2"/>
                </a:solidFill>
              </a:rPr>
              <a:t> aprobado a la rama master debe construir la aplicación automáticamente.</a:t>
            </a:r>
          </a:p>
          <a:p>
            <a:pPr marL="914400" lvl="3" indent="0">
              <a:lnSpc>
                <a:spcPct val="100000"/>
              </a:lnSpc>
              <a:spcBef>
                <a:spcPts val="0"/>
              </a:spcBef>
              <a:buFont typeface="Arial" panose="020B0604020202020204" pitchFamily="34" charset="0"/>
              <a:buChar char="•"/>
            </a:pPr>
            <a:r>
              <a:rPr lang="es-AR" sz="1500" dirty="0">
                <a:solidFill>
                  <a:schemeClr val="bg2"/>
                </a:solidFill>
              </a:rPr>
              <a:t>Deben ejecutar los </a:t>
            </a:r>
            <a:r>
              <a:rPr lang="es-AR" sz="1500" dirty="0" err="1">
                <a:solidFill>
                  <a:schemeClr val="bg2"/>
                </a:solidFill>
              </a:rPr>
              <a:t>tests</a:t>
            </a:r>
            <a:r>
              <a:rPr lang="es-AR" sz="1500" dirty="0">
                <a:solidFill>
                  <a:schemeClr val="bg2"/>
                </a:solidFill>
              </a:rPr>
              <a:t> de unidad, recolectar y mostrar los resultados.</a:t>
            </a:r>
          </a:p>
          <a:p>
            <a:pPr marL="914400" lvl="3" indent="0">
              <a:lnSpc>
                <a:spcPct val="100000"/>
              </a:lnSpc>
              <a:spcBef>
                <a:spcPts val="0"/>
              </a:spcBef>
              <a:buFont typeface="Arial" panose="020B0604020202020204" pitchFamily="34" charset="0"/>
              <a:buChar char="•"/>
            </a:pPr>
            <a:r>
              <a:rPr lang="es-AR" sz="1500" dirty="0">
                <a:solidFill>
                  <a:schemeClr val="bg2"/>
                </a:solidFill>
              </a:rPr>
              <a:t>Superados los test de unidad, el pipeline debe realizar el </a:t>
            </a:r>
            <a:r>
              <a:rPr lang="es-AR" sz="1500" dirty="0" err="1">
                <a:solidFill>
                  <a:schemeClr val="bg2"/>
                </a:solidFill>
              </a:rPr>
              <a:t>deploy</a:t>
            </a:r>
            <a:r>
              <a:rPr lang="es-AR" sz="1500" dirty="0">
                <a:solidFill>
                  <a:schemeClr val="bg2"/>
                </a:solidFill>
              </a:rPr>
              <a:t> automáticamente al entorno de QA ejecutando además pruebas de integración.</a:t>
            </a:r>
          </a:p>
          <a:p>
            <a:pPr marL="914400" lvl="3" indent="0">
              <a:lnSpc>
                <a:spcPct val="100000"/>
              </a:lnSpc>
              <a:spcBef>
                <a:spcPts val="0"/>
              </a:spcBef>
              <a:buFont typeface="Arial" panose="020B0604020202020204" pitchFamily="34" charset="0"/>
              <a:buChar char="•"/>
            </a:pPr>
            <a:r>
              <a:rPr lang="es-AR" sz="1500" dirty="0">
                <a:solidFill>
                  <a:schemeClr val="bg2"/>
                </a:solidFill>
              </a:rPr>
              <a:t>Debe existir una aprobación manual para aprobar el pase al entorno de Producción</a:t>
            </a:r>
          </a:p>
          <a:p>
            <a:pPr>
              <a:buFont typeface="Arial" panose="020B0604020202020204" pitchFamily="34" charset="0"/>
              <a:buChar char="•"/>
            </a:pPr>
            <a:r>
              <a:rPr lang="es-AR" sz="1500" b="1" dirty="0">
                <a:solidFill>
                  <a:schemeClr val="bg2"/>
                </a:solidFill>
              </a:rPr>
              <a:t>Test Cases: </a:t>
            </a:r>
            <a:r>
              <a:rPr lang="es-AR" sz="1500" dirty="0">
                <a:solidFill>
                  <a:schemeClr val="bg2"/>
                </a:solidFill>
              </a:rPr>
              <a:t>Presenten los test cases escritos, incluyendo los </a:t>
            </a:r>
            <a:r>
              <a:rPr lang="es-AR" sz="1500" dirty="0" err="1">
                <a:solidFill>
                  <a:schemeClr val="bg2"/>
                </a:solidFill>
              </a:rPr>
              <a:t>tests</a:t>
            </a:r>
            <a:r>
              <a:rPr lang="es-AR" sz="1500" dirty="0">
                <a:solidFill>
                  <a:schemeClr val="bg2"/>
                </a:solidFill>
              </a:rPr>
              <a:t> de integración.</a:t>
            </a:r>
          </a:p>
        </p:txBody>
      </p:sp>
    </p:spTree>
    <p:extLst>
      <p:ext uri="{BB962C8B-B14F-4D97-AF65-F5344CB8AC3E}">
        <p14:creationId xmlns:p14="http://schemas.microsoft.com/office/powerpoint/2010/main" val="2252830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646450" y="365125"/>
            <a:ext cx="7707350" cy="1325563"/>
          </a:xfrm>
        </p:spPr>
        <p:txBody>
          <a:bodyPr/>
          <a:lstStyle/>
          <a:p>
            <a:r>
              <a:rPr lang="es-AR" sz="2000" b="1" dirty="0"/>
              <a:t>Trabajo Práctico Integrador: Requisitos y Validación</a:t>
            </a:r>
            <a:endParaRPr lang="es-AR" sz="2000" dirty="0"/>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646449" y="747132"/>
            <a:ext cx="8419171" cy="5832344"/>
          </a:xfrm>
        </p:spPr>
        <p:txBody>
          <a:bodyPr/>
          <a:lstStyle/>
          <a:p>
            <a:pPr marL="114300" indent="0">
              <a:buNone/>
            </a:pPr>
            <a:r>
              <a:rPr lang="es-AR" b="1" dirty="0">
                <a:solidFill>
                  <a:schemeClr val="bg2"/>
                </a:solidFill>
              </a:rPr>
              <a:t>Validación</a:t>
            </a:r>
            <a:endParaRPr lang="es-AR" sz="1500" b="1" dirty="0">
              <a:solidFill>
                <a:schemeClr val="bg2"/>
              </a:solidFill>
            </a:endParaRPr>
          </a:p>
          <a:p>
            <a:pPr marL="114300" indent="0">
              <a:buNone/>
            </a:pPr>
            <a:endParaRPr lang="es-AR" sz="1600" dirty="0">
              <a:solidFill>
                <a:schemeClr val="bg2"/>
              </a:solidFill>
            </a:endParaRPr>
          </a:p>
          <a:p>
            <a:pPr marL="114300" indent="0">
              <a:buNone/>
            </a:pPr>
            <a:r>
              <a:rPr lang="es-AR" sz="1600" dirty="0">
                <a:solidFill>
                  <a:schemeClr val="bg2"/>
                </a:solidFill>
              </a:rPr>
              <a:t>Para validar su proyecto, se realizará lo siguiente:</a:t>
            </a:r>
          </a:p>
          <a:p>
            <a:pPr marL="114300" indent="0">
              <a:buNone/>
            </a:pPr>
            <a:endParaRPr lang="es-AR" sz="1600" dirty="0">
              <a:solidFill>
                <a:schemeClr val="bg2"/>
              </a:solidFill>
            </a:endParaRPr>
          </a:p>
          <a:p>
            <a:r>
              <a:rPr lang="es-AR" sz="1600" dirty="0">
                <a:solidFill>
                  <a:schemeClr val="bg2"/>
                </a:solidFill>
              </a:rPr>
              <a:t>El profesor pedirá un pequeño cambio en el código para validar que:</a:t>
            </a:r>
          </a:p>
          <a:p>
            <a:pPr marL="114300" indent="0">
              <a:buNone/>
            </a:pPr>
            <a:endParaRPr lang="es-AR" sz="1600" dirty="0">
              <a:solidFill>
                <a:schemeClr val="bg2"/>
              </a:solidFill>
            </a:endParaRPr>
          </a:p>
          <a:p>
            <a:pPr marL="914400" lvl="3" indent="0">
              <a:lnSpc>
                <a:spcPct val="100000"/>
              </a:lnSpc>
              <a:spcBef>
                <a:spcPts val="0"/>
              </a:spcBef>
              <a:buFont typeface="Arial" panose="020B0604020202020204" pitchFamily="34" charset="0"/>
              <a:buChar char="•"/>
            </a:pPr>
            <a:r>
              <a:rPr lang="es-AR" sz="1600" dirty="0">
                <a:solidFill>
                  <a:schemeClr val="bg2"/>
                </a:solidFill>
              </a:rPr>
              <a:t>Se corren las pruebas unitarias, se deberá visualizar un informe/reporte</a:t>
            </a:r>
          </a:p>
          <a:p>
            <a:pPr marL="914400" lvl="3" indent="0">
              <a:lnSpc>
                <a:spcPct val="100000"/>
              </a:lnSpc>
              <a:spcBef>
                <a:spcPts val="0"/>
              </a:spcBef>
              <a:buFont typeface="Arial" panose="020B0604020202020204" pitchFamily="34" charset="0"/>
              <a:buChar char="•"/>
            </a:pPr>
            <a:r>
              <a:rPr lang="es-AR" sz="1600" dirty="0">
                <a:solidFill>
                  <a:schemeClr val="bg2"/>
                </a:solidFill>
              </a:rPr>
              <a:t>Se corre correctamente el proceso automatizado de </a:t>
            </a:r>
            <a:r>
              <a:rPr lang="es-AR" sz="1600" dirty="0" err="1">
                <a:solidFill>
                  <a:schemeClr val="bg2"/>
                </a:solidFill>
              </a:rPr>
              <a:t>Build</a:t>
            </a:r>
            <a:endParaRPr lang="es-AR" sz="1600" dirty="0">
              <a:solidFill>
                <a:schemeClr val="bg2"/>
              </a:solidFill>
            </a:endParaRPr>
          </a:p>
          <a:p>
            <a:pPr marL="914400" lvl="3" indent="0">
              <a:lnSpc>
                <a:spcPct val="100000"/>
              </a:lnSpc>
              <a:spcBef>
                <a:spcPts val="0"/>
              </a:spcBef>
              <a:buFont typeface="Arial" panose="020B0604020202020204" pitchFamily="34" charset="0"/>
              <a:buChar char="•"/>
            </a:pPr>
            <a:r>
              <a:rPr lang="es-AR" sz="1600" dirty="0">
                <a:solidFill>
                  <a:schemeClr val="bg2"/>
                </a:solidFill>
              </a:rPr>
              <a:t>Se corre correctamente el proceso automatizado de </a:t>
            </a:r>
            <a:r>
              <a:rPr lang="es-AR" sz="1600" dirty="0" err="1">
                <a:solidFill>
                  <a:schemeClr val="bg2"/>
                </a:solidFill>
              </a:rPr>
              <a:t>Deploy</a:t>
            </a:r>
            <a:endParaRPr lang="es-AR" sz="1600" dirty="0">
              <a:solidFill>
                <a:schemeClr val="bg2"/>
              </a:solidFill>
            </a:endParaRPr>
          </a:p>
          <a:p>
            <a:pPr marL="914400" lvl="3" indent="0">
              <a:lnSpc>
                <a:spcPct val="100000"/>
              </a:lnSpc>
              <a:spcBef>
                <a:spcPts val="0"/>
              </a:spcBef>
              <a:buFont typeface="Arial" panose="020B0604020202020204" pitchFamily="34" charset="0"/>
              <a:buChar char="•"/>
            </a:pPr>
            <a:r>
              <a:rPr lang="es-AR" sz="1600" dirty="0">
                <a:solidFill>
                  <a:schemeClr val="bg2"/>
                </a:solidFill>
              </a:rPr>
              <a:t>La versión en QA refleja dicha modificación.</a:t>
            </a:r>
          </a:p>
          <a:p>
            <a:pPr marL="914400" lvl="3" indent="0">
              <a:lnSpc>
                <a:spcPct val="100000"/>
              </a:lnSpc>
              <a:spcBef>
                <a:spcPts val="0"/>
              </a:spcBef>
              <a:buFont typeface="Arial" panose="020B0604020202020204" pitchFamily="34" charset="0"/>
              <a:buChar char="•"/>
            </a:pPr>
            <a:r>
              <a:rPr lang="es-AR" sz="1600" dirty="0">
                <a:solidFill>
                  <a:schemeClr val="bg2"/>
                </a:solidFill>
              </a:rPr>
              <a:t>Se corren las pruebas de integración, se deberá visualizar un informe/reporte</a:t>
            </a:r>
          </a:p>
          <a:p>
            <a:pPr marL="914400" lvl="3" indent="0">
              <a:lnSpc>
                <a:spcPct val="100000"/>
              </a:lnSpc>
              <a:spcBef>
                <a:spcPts val="0"/>
              </a:spcBef>
              <a:buFont typeface="Arial" panose="020B0604020202020204" pitchFamily="34" charset="0"/>
              <a:buChar char="•"/>
            </a:pPr>
            <a:r>
              <a:rPr lang="es-AR" sz="1600" dirty="0">
                <a:solidFill>
                  <a:schemeClr val="bg2"/>
                </a:solidFill>
              </a:rPr>
              <a:t>Se realiza la aprobación manual para el pase al entorno de PROD.</a:t>
            </a:r>
          </a:p>
          <a:p>
            <a:pPr marL="114300" indent="0">
              <a:buNone/>
            </a:pPr>
            <a:endParaRPr lang="es-AR" sz="1600" dirty="0">
              <a:solidFill>
                <a:schemeClr val="bg2"/>
              </a:solidFill>
            </a:endParaRPr>
          </a:p>
          <a:p>
            <a:r>
              <a:rPr lang="es-AR" sz="1600" dirty="0">
                <a:solidFill>
                  <a:schemeClr val="bg2"/>
                </a:solidFill>
              </a:rPr>
              <a:t>El profesor pedirá un pedirá un pequeño cambio en un test unitario para validar que:</a:t>
            </a:r>
            <a:br>
              <a:rPr lang="es-AR" sz="1600" dirty="0">
                <a:solidFill>
                  <a:schemeClr val="bg2"/>
                </a:solidFill>
              </a:rPr>
            </a:br>
            <a:endParaRPr lang="es-AR" sz="1600" dirty="0">
              <a:solidFill>
                <a:schemeClr val="bg2"/>
              </a:solidFill>
            </a:endParaRPr>
          </a:p>
          <a:p>
            <a:pPr marL="914400" lvl="3" indent="0">
              <a:lnSpc>
                <a:spcPct val="100000"/>
              </a:lnSpc>
              <a:spcBef>
                <a:spcPts val="0"/>
              </a:spcBef>
              <a:buFont typeface="Arial" panose="020B0604020202020204" pitchFamily="34" charset="0"/>
              <a:buChar char="•"/>
            </a:pPr>
            <a:r>
              <a:rPr lang="es-AR" sz="1600" dirty="0">
                <a:solidFill>
                  <a:schemeClr val="bg2"/>
                </a:solidFill>
              </a:rPr>
              <a:t>El fallo de un test unitario aborta el proceso automatizado de </a:t>
            </a:r>
            <a:r>
              <a:rPr lang="es-AR" sz="1600" dirty="0" err="1">
                <a:solidFill>
                  <a:schemeClr val="bg2"/>
                </a:solidFill>
              </a:rPr>
              <a:t>Build</a:t>
            </a:r>
            <a:r>
              <a:rPr lang="es-AR" sz="1600" dirty="0">
                <a:solidFill>
                  <a:schemeClr val="bg2"/>
                </a:solidFill>
              </a:rPr>
              <a:t> y pasos subsiguientes.</a:t>
            </a:r>
          </a:p>
          <a:p>
            <a:endParaRPr lang="es-AR" sz="1600" dirty="0">
              <a:solidFill>
                <a:schemeClr val="bg2"/>
              </a:solidFill>
            </a:endParaRPr>
          </a:p>
          <a:p>
            <a:r>
              <a:rPr lang="es-AR" sz="1600" dirty="0">
                <a:solidFill>
                  <a:schemeClr val="bg2"/>
                </a:solidFill>
              </a:rPr>
              <a:t>Asegúrense de cumplir con todos los requisitos y procedimientos establecidos para asegurar una evaluación satisfactoria. Cualquier mejora o agregado se tendrá en cuenta para la nota final del proyecto.</a:t>
            </a:r>
          </a:p>
          <a:p>
            <a:endParaRPr lang="es-AR" sz="1200" dirty="0">
              <a:solidFill>
                <a:schemeClr val="bg2"/>
              </a:solidFill>
            </a:endParaRPr>
          </a:p>
        </p:txBody>
      </p:sp>
    </p:spTree>
    <p:extLst>
      <p:ext uri="{BB962C8B-B14F-4D97-AF65-F5344CB8AC3E}">
        <p14:creationId xmlns:p14="http://schemas.microsoft.com/office/powerpoint/2010/main" val="965729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 y="0"/>
            <a:ext cx="12191999" cy="6858000"/>
          </a:xfrm>
        </p:spPr>
      </p:pic>
      <p:sp>
        <p:nvSpPr>
          <p:cNvPr id="5" name="4 CuadroTexto"/>
          <p:cNvSpPr txBox="1"/>
          <p:nvPr/>
        </p:nvSpPr>
        <p:spPr>
          <a:xfrm>
            <a:off x="4175787" y="2660915"/>
            <a:ext cx="4032448" cy="584775"/>
          </a:xfrm>
          <a:prstGeom prst="rect">
            <a:avLst/>
          </a:prstGeom>
          <a:noFill/>
        </p:spPr>
        <p:txBody>
          <a:bodyPr wrap="square" rtlCol="0">
            <a:spAutoFit/>
          </a:bodyPr>
          <a:lstStyle/>
          <a:p>
            <a:pPr algn="ctr"/>
            <a:r>
              <a:rPr lang="es-AR" sz="3200" b="1" dirty="0">
                <a:solidFill>
                  <a:schemeClr val="bg1"/>
                </a:solidFill>
                <a:latin typeface="Raleway" pitchFamily="2" charset="77"/>
              </a:rPr>
              <a:t>TP 01: GIT Básico</a:t>
            </a:r>
          </a:p>
        </p:txBody>
      </p:sp>
    </p:spTree>
    <p:extLst>
      <p:ext uri="{BB962C8B-B14F-4D97-AF65-F5344CB8AC3E}">
        <p14:creationId xmlns:p14="http://schemas.microsoft.com/office/powerpoint/2010/main" val="3310057765"/>
      </p:ext>
    </p:extLst>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627</TotalTime>
  <Words>3243</Words>
  <Application>Microsoft Macintosh PowerPoint</Application>
  <PresentationFormat>Panorámica</PresentationFormat>
  <Paragraphs>384</Paragraphs>
  <Slides>32</Slides>
  <Notes>31</Notes>
  <HiddenSlides>0</HiddenSlides>
  <MMClips>0</MMClips>
  <ScaleCrop>false</ScaleCrop>
  <HeadingPairs>
    <vt:vector size="6" baseType="variant">
      <vt:variant>
        <vt:lpstr>Fuentes usadas</vt:lpstr>
      </vt:variant>
      <vt:variant>
        <vt:i4>7</vt:i4>
      </vt:variant>
      <vt:variant>
        <vt:lpstr>Tema</vt:lpstr>
      </vt:variant>
      <vt:variant>
        <vt:i4>2</vt:i4>
      </vt:variant>
      <vt:variant>
        <vt:lpstr>Títulos de diapositiva</vt:lpstr>
      </vt:variant>
      <vt:variant>
        <vt:i4>32</vt:i4>
      </vt:variant>
    </vt:vector>
  </HeadingPairs>
  <TitlesOfParts>
    <vt:vector size="41" baseType="lpstr">
      <vt:lpstr>-apple-system</vt:lpstr>
      <vt:lpstr>Arial</vt:lpstr>
      <vt:lpstr>Calibri</vt:lpstr>
      <vt:lpstr>Calibri Light</vt:lpstr>
      <vt:lpstr>Courier New</vt:lpstr>
      <vt:lpstr>Raleway</vt:lpstr>
      <vt:lpstr>Source Sans Pro</vt:lpstr>
      <vt:lpstr>Plum</vt:lpstr>
      <vt:lpstr>Tema de Office</vt:lpstr>
      <vt:lpstr>Presentación de PowerPoint</vt:lpstr>
      <vt:lpstr>Agenda</vt:lpstr>
      <vt:lpstr>Agenda</vt:lpstr>
      <vt:lpstr>Agenda</vt:lpstr>
      <vt:lpstr>Condiciones para la Presentación de Trabajos Prácticos </vt:lpstr>
      <vt:lpstr>Condiciones para la Regularidad </vt:lpstr>
      <vt:lpstr>Trabajo Práctico Integrador: Requisitos y Validación</vt:lpstr>
      <vt:lpstr>Trabajo Práctico Integrador: Requisitos y Validación</vt:lpstr>
      <vt:lpstr>Presentación de PowerPoint</vt:lpstr>
      <vt:lpstr>Introducción a Git</vt:lpstr>
      <vt:lpstr>Estados de Git</vt:lpstr>
      <vt:lpstr>Instalación</vt:lpstr>
      <vt:lpstr>Configuración de Editor</vt:lpstr>
      <vt:lpstr>Configuración de Editor</vt:lpstr>
      <vt:lpstr>Principales conceptos de Git</vt:lpstr>
      <vt:lpstr>Comandos básicos de Git</vt:lpstr>
      <vt:lpstr>Creación de Repos 1:  Crearlo en GitHub, clonarlo localmente y subir cambios</vt:lpstr>
      <vt:lpstr>Creación de Clave SSH</vt:lpstr>
      <vt:lpstr>Creación de Repos 2:  Crearlo localmente y subirlo a GitHub</vt:lpstr>
      <vt:lpstr>Ramas</vt:lpstr>
      <vt:lpstr>Merges</vt:lpstr>
      <vt:lpstr>Merges</vt:lpstr>
      <vt:lpstr>Merges</vt:lpstr>
      <vt:lpstr>Merges</vt:lpstr>
      <vt:lpstr>Instalación de Herramienta de Diff y Merge</vt:lpstr>
      <vt:lpstr>Instalación de Herramienta de Diff y Merge</vt:lpstr>
      <vt:lpstr>Resolución de conflictos</vt:lpstr>
      <vt:lpstr>Resolución de conflictos</vt:lpstr>
      <vt:lpstr>Pull Request</vt:lpstr>
      <vt:lpstr>Pull Request</vt:lpstr>
      <vt:lpstr>Pull Request</vt:lpstr>
      <vt:lpstr>Pull Request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Ariel Schwindt</dc:creator>
  <cp:lastModifiedBy>Ariel Schwindt</cp:lastModifiedBy>
  <cp:revision>10</cp:revision>
  <dcterms:created xsi:type="dcterms:W3CDTF">2023-07-26T11:00:04Z</dcterms:created>
  <dcterms:modified xsi:type="dcterms:W3CDTF">2024-08-04T17:50:08Z</dcterms:modified>
</cp:coreProperties>
</file>

<file path=docProps/thumbnail.jpeg>
</file>